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Today's session covers everything you need to know about IFRS 18 — the new standard replacing IAS 1. We'll cover the background, key changes, effective dates, implementation steps, and real-world FTSE company impact.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most large FTSE companies this is an 18-month project minimum. Don't underestimate the data and systems work — reclassifying income and expense lines at the general ledger level can require significant Chart of Accounts restructuring. Audit committee engagement early is critical.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Summarise: six key points. Invite questions after this slide. If time allows, run a 5-minute group exercise: ask participants to identify two APMs their clients currently use and consider how they'd be treated under IFRS 18.</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the floor. Common discussion topics: (1) How do we decide if an associate is 'integral'? (2) Our CEO mentions adjusted EBIT in every earnings call — what do we do now? (3) Can we still include operating profit before specific items as a line item? Key answers: (1) Judgement-based — nature of relationship and business model; (2) That becomes a formal MPM with reconciliation in the notes; (3) Yes, but only via the unusual items route with full disclosure.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through the agenda. Emphasise that slides 7 will feature a concrete FTSE example — useful for those who are client-facing on IFRS 18 readiness reviews.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IAS 1 has been around since 1997. The core problem: no mandatory 'operating profit' subtotal and no rules on how companies could label their own alternative measures. IFRS 18 fixes that.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Issued April 2024. Mandatory for periods beginning 1 Jan 2027 — so for most UK FTSE companies with 31 Dec year end, the first IFRS 18 annual report hits in early 2028. Comparatives must be restated, meaning 2026 figures need to be presented under IFRS 18 rules.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biggest shifts: (1) mandatory operating profit line, (2) three P&amp;L categories, and (3) MPMs now regulated inside the financial statements. This is a major change for entities that have relied on bespoke KPIs.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Key emphasis: operating profit is now a required subtotal with a defined meaning — entities can't put 'unusual' items above the line just to boost their operating number without disclosure. The investing vs financing split mirrors how the cash flow statement works.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MPMs are the section most companies are nervous about. If a CEO mentions 'adjusted EBIT' in an investor presentation or earnings call, that triggers MPM status and the reconciliation requirement in the notes. This is a significant change for IR teams and will require legal/comms/finance alignment.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entity is unaffected but some will feel the pinch more. Banks need to be particularly careful about how interest income streams are categorised. Tech companies will have the most work on MPMs. Emphasise that the impact extends beyond finance — IR, legal, and communications teams all need to be involved.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BT is a great example because it has historically used Adjusted EBITDA as its primary KPI, it has significant pension-related finance costs, and specific items above the EBIT line. Under IFRS 18: EBITDA becomes a formal MPM requiring reconciliation; specific items face new 'unusual' disclosure tests; finance income from pension assets may need to move to the financing category. Bottom line profit is unchanged — but the journey to get there looks very different.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slideLayout" Target="../slideLayouts/slideLayout1.xml"/><Relationship Id="rId8"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50505"/>
        </a:solidFill>
      </p:bgPr>
    </p:bg>
    <p:spTree>
      <p:nvGrpSpPr>
        <p:cNvPr id="1" name=""/>
        <p:cNvGrpSpPr/>
        <p:nvPr/>
      </p:nvGrpSpPr>
      <p:grpSpPr>
        <a:xfrm>
          <a:off x="0" y="0"/>
          <a:ext cx="0" cy="0"/>
          <a:chOff x="0" y="0"/>
          <a:chExt cx="0" cy="0"/>
        </a:xfrm>
      </p:grpSpPr>
      <p:sp>
        <p:nvSpPr>
          <p:cNvPr id="2" name="Shape 0"/>
          <p:cNvSpPr/>
          <p:nvPr/>
        </p:nvSpPr>
        <p:spPr>
          <a:xfrm>
            <a:off x="6858000" y="-1097280"/>
            <a:ext cx="3657600" cy="3657600"/>
          </a:xfrm>
          <a:prstGeom prst="ellipse">
            <a:avLst/>
          </a:prstGeom>
          <a:solidFill>
            <a:srgbClr val="CCFF00">
              <a:alpha val="12000"/>
            </a:srgbClr>
          </a:solidFill>
          <a:ln w="12700">
            <a:solidFill>
              <a:srgbClr val="CCFF00"/>
            </a:solidFill>
            <a:prstDash val="solid"/>
          </a:ln>
        </p:spPr>
      </p:sp>
      <p:sp>
        <p:nvSpPr>
          <p:cNvPr id="3" name="Shape 1"/>
          <p:cNvSpPr/>
          <p:nvPr/>
        </p:nvSpPr>
        <p:spPr>
          <a:xfrm>
            <a:off x="7223760" y="-731520"/>
            <a:ext cx="2926080" cy="2926080"/>
          </a:xfrm>
          <a:prstGeom prst="ellipse">
            <a:avLst/>
          </a:prstGeom>
          <a:solidFill>
            <a:srgbClr val="CCFF00">
              <a:alpha val="8000"/>
            </a:srgbClr>
          </a:solidFill>
          <a:ln w="6350">
            <a:solidFill>
              <a:srgbClr val="A8FF3E"/>
            </a:solidFill>
            <a:prstDash val="solid"/>
          </a:ln>
        </p:spPr>
      </p:sp>
      <p:sp>
        <p:nvSpPr>
          <p:cNvPr id="4" name="Shape 2"/>
          <p:cNvSpPr/>
          <p:nvPr/>
        </p:nvSpPr>
        <p:spPr>
          <a:xfrm>
            <a:off x="-731520" y="3474720"/>
            <a:ext cx="2286000" cy="2286000"/>
          </a:xfrm>
          <a:prstGeom prst="ellipse">
            <a:avLst/>
          </a:prstGeom>
          <a:solidFill>
            <a:srgbClr val="CCFF00">
              <a:alpha val="10000"/>
            </a:srgbClr>
          </a:solidFill>
          <a:ln w="12700">
            <a:solidFill>
              <a:srgbClr val="CCFF00"/>
            </a:solidFill>
            <a:prstDash val="solid"/>
          </a:ln>
        </p:spPr>
      </p:sp>
      <p:sp>
        <p:nvSpPr>
          <p:cNvPr id="5" name="Shape 3"/>
          <p:cNvSpPr/>
          <p:nvPr/>
        </p:nvSpPr>
        <p:spPr>
          <a:xfrm>
            <a:off x="457200" y="411480"/>
            <a:ext cx="2743200" cy="347472"/>
          </a:xfrm>
          <a:prstGeom prst="roundRect">
            <a:avLst>
              <a:gd name="adj" fmla="val 13158"/>
            </a:avLst>
          </a:prstGeom>
          <a:solidFill>
            <a:srgbClr val="CCFF00"/>
          </a:solidFill>
          <a:ln/>
        </p:spPr>
      </p:sp>
      <p:sp>
        <p:nvSpPr>
          <p:cNvPr id="6" name="Text 4"/>
          <p:cNvSpPr/>
          <p:nvPr/>
        </p:nvSpPr>
        <p:spPr>
          <a:xfrm>
            <a:off x="457200" y="411480"/>
            <a:ext cx="2743200" cy="347472"/>
          </a:xfrm>
          <a:prstGeom prst="rect">
            <a:avLst/>
          </a:prstGeom>
          <a:noFill/>
          <a:ln/>
        </p:spPr>
        <p:txBody>
          <a:bodyPr wrap="square" lIns="0" tIns="0" rIns="0" bIns="0" rtlCol="0" anchor="ctr"/>
          <a:lstStyle/>
          <a:p>
            <a:pPr algn="ctr" indent="0" marL="0">
              <a:buNone/>
            </a:pPr>
            <a:r>
              <a:rPr lang="en-US" sz="1000" b="1" dirty="0">
                <a:solidFill>
                  <a:srgbClr val="050505"/>
                </a:solidFill>
              </a:rPr>
              <a:t>TRAINING SESSION</a:t>
            </a:r>
            <a:endParaRPr lang="en-US" sz="1000" dirty="0"/>
          </a:p>
        </p:txBody>
      </p:sp>
      <p:sp>
        <p:nvSpPr>
          <p:cNvPr id="7" name="Text 5"/>
          <p:cNvSpPr/>
          <p:nvPr/>
        </p:nvSpPr>
        <p:spPr>
          <a:xfrm>
            <a:off x="457200" y="960120"/>
            <a:ext cx="7772400" cy="1371600"/>
          </a:xfrm>
          <a:prstGeom prst="rect">
            <a:avLst/>
          </a:prstGeom>
          <a:noFill/>
          <a:ln/>
        </p:spPr>
        <p:txBody>
          <a:bodyPr wrap="square" rtlCol="0" anchor="ctr"/>
          <a:lstStyle/>
          <a:p>
            <a:pPr indent="0" marL="0">
              <a:buNone/>
            </a:pPr>
            <a:r>
              <a:rPr lang="en-US" sz="7200" b="1" spc="600" kern="0" dirty="0">
                <a:solidFill>
                  <a:srgbClr val="CCFF00"/>
                </a:solidFill>
                <a:latin typeface="Calibri" pitchFamily="34" charset="0"/>
                <a:ea typeface="Calibri" pitchFamily="34" charset="-122"/>
                <a:cs typeface="Calibri" pitchFamily="34" charset="-120"/>
              </a:rPr>
              <a:t>IFRS 18</a:t>
            </a:r>
            <a:endParaRPr lang="en-US" sz="7200" dirty="0"/>
          </a:p>
        </p:txBody>
      </p:sp>
      <p:sp>
        <p:nvSpPr>
          <p:cNvPr id="8" name="Text 6"/>
          <p:cNvSpPr/>
          <p:nvPr/>
        </p:nvSpPr>
        <p:spPr>
          <a:xfrm>
            <a:off x="457200" y="2331720"/>
            <a:ext cx="7315200" cy="502920"/>
          </a:xfrm>
          <a:prstGeom prst="rect">
            <a:avLst/>
          </a:prstGeom>
          <a:noFill/>
          <a:ln/>
        </p:spPr>
        <p:txBody>
          <a:bodyPr wrap="square" rtlCol="0" anchor="ctr"/>
          <a:lstStyle/>
          <a:p>
            <a:pPr indent="0" marL="0">
              <a:buNone/>
            </a:pPr>
            <a:r>
              <a:rPr lang="en-US" sz="2400" dirty="0">
                <a:solidFill>
                  <a:srgbClr val="FFFFFF"/>
                </a:solidFill>
                <a:latin typeface="Calibri" pitchFamily="34" charset="0"/>
                <a:ea typeface="Calibri" pitchFamily="34" charset="-122"/>
                <a:cs typeface="Calibri" pitchFamily="34" charset="-120"/>
              </a:rPr>
              <a:t>Presentation of Financial Statements</a:t>
            </a:r>
            <a:endParaRPr lang="en-US" sz="2400" dirty="0"/>
          </a:p>
        </p:txBody>
      </p:sp>
      <p:sp>
        <p:nvSpPr>
          <p:cNvPr id="9" name="Text 7"/>
          <p:cNvSpPr/>
          <p:nvPr/>
        </p:nvSpPr>
        <p:spPr>
          <a:xfrm>
            <a:off x="457200" y="2880360"/>
            <a:ext cx="6400800" cy="365760"/>
          </a:xfrm>
          <a:prstGeom prst="rect">
            <a:avLst/>
          </a:prstGeom>
          <a:noFill/>
          <a:ln/>
        </p:spPr>
        <p:txBody>
          <a:bodyPr wrap="square" rtlCol="0" anchor="ctr"/>
          <a:lstStyle/>
          <a:p>
            <a:pPr indent="0" marL="0">
              <a:buNone/>
            </a:pPr>
            <a:r>
              <a:rPr lang="en-US" sz="1500" i="1" dirty="0">
                <a:solidFill>
                  <a:srgbClr val="888888"/>
                </a:solidFill>
                <a:latin typeface="Calibri" pitchFamily="34" charset="0"/>
                <a:ea typeface="Calibri" pitchFamily="34" charset="-122"/>
                <a:cs typeface="Calibri" pitchFamily="34" charset="-120"/>
              </a:rPr>
              <a:t>Replacing IAS 1 · Effective 1 January 2027</a:t>
            </a:r>
            <a:endParaRPr lang="en-US" sz="1500" dirty="0"/>
          </a:p>
        </p:txBody>
      </p:sp>
      <p:sp>
        <p:nvSpPr>
          <p:cNvPr id="10" name="Shape 8"/>
          <p:cNvSpPr/>
          <p:nvPr/>
        </p:nvSpPr>
        <p:spPr>
          <a:xfrm>
            <a:off x="457200" y="3337560"/>
            <a:ext cx="4572000" cy="0"/>
          </a:xfrm>
          <a:prstGeom prst="line">
            <a:avLst/>
          </a:prstGeom>
          <a:noFill/>
          <a:ln w="19050">
            <a:solidFill>
              <a:srgbClr val="CCFF00"/>
            </a:solidFill>
            <a:prstDash val="solid"/>
          </a:ln>
        </p:spPr>
      </p:sp>
      <p:sp>
        <p:nvSpPr>
          <p:cNvPr id="11" name="Text 9"/>
          <p:cNvSpPr/>
          <p:nvPr/>
        </p:nvSpPr>
        <p:spPr>
          <a:xfrm>
            <a:off x="457200" y="3703320"/>
            <a:ext cx="6400800" cy="320040"/>
          </a:xfrm>
          <a:prstGeom prst="rect">
            <a:avLst/>
          </a:prstGeom>
          <a:noFill/>
          <a:ln/>
        </p:spPr>
        <p:txBody>
          <a:bodyPr wrap="square" rtlCol="0" anchor="ctr"/>
          <a:lstStyle/>
          <a:p>
            <a:pPr indent="0" marL="0">
              <a:buNone/>
            </a:pPr>
            <a:r>
              <a:rPr lang="en-US" sz="1200" dirty="0">
                <a:solidFill>
                  <a:srgbClr val="888888"/>
                </a:solidFill>
                <a:latin typeface="Calibri" pitchFamily="34" charset="0"/>
                <a:ea typeface="Calibri" pitchFamily="34" charset="-122"/>
                <a:cs typeface="Calibri" pitchFamily="34" charset="-120"/>
              </a:rPr>
              <a:t>Usman  |  Deloitte Large &amp; Complex Corporates</a:t>
            </a:r>
            <a:endParaRPr lang="en-US" sz="1200" dirty="0"/>
          </a:p>
        </p:txBody>
      </p:sp>
      <p:sp>
        <p:nvSpPr>
          <p:cNvPr id="12" name="Text 10"/>
          <p:cNvSpPr/>
          <p:nvPr/>
        </p:nvSpPr>
        <p:spPr>
          <a:xfrm>
            <a:off x="457200" y="4069080"/>
            <a:ext cx="2743200" cy="274320"/>
          </a:xfrm>
          <a:prstGeom prst="rect">
            <a:avLst/>
          </a:prstGeom>
          <a:noFill/>
          <a:ln/>
        </p:spPr>
        <p:txBody>
          <a:bodyPr wrap="square" rtlCol="0" anchor="ctr"/>
          <a:lstStyle/>
          <a:p>
            <a:pPr indent="0" marL="0">
              <a:buNone/>
            </a:pPr>
            <a:r>
              <a:rPr lang="en-US" sz="1100" i="1" dirty="0">
                <a:solidFill>
                  <a:srgbClr val="888888"/>
                </a:solidFill>
                <a:latin typeface="Calibri" pitchFamily="34" charset="0"/>
                <a:ea typeface="Calibri" pitchFamily="34" charset="-122"/>
                <a:cs typeface="Calibri" pitchFamily="34" charset="-120"/>
              </a:rPr>
              <a:t>June 2026</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50505"/>
        </a:solidFill>
      </p:bgPr>
    </p:bg>
    <p:spTree>
      <p:nvGrpSpPr>
        <p:cNvPr id="1" name=""/>
        <p:cNvGrpSpPr/>
        <p:nvPr/>
      </p:nvGrpSpPr>
      <p:grpSpPr>
        <a:xfrm>
          <a:off x="0" y="0"/>
          <a:ext cx="0" cy="0"/>
          <a:chOff x="0" y="0"/>
          <a:chExt cx="0" cy="0"/>
        </a:xfrm>
      </p:grpSpPr>
      <p:sp>
        <p:nvSpPr>
          <p:cNvPr id="2" name="Text 0"/>
          <p:cNvSpPr/>
          <p:nvPr/>
        </p:nvSpPr>
        <p:spPr>
          <a:xfrm>
            <a:off x="320040" y="256032"/>
            <a:ext cx="8229600" cy="320040"/>
          </a:xfrm>
          <a:prstGeom prst="rect">
            <a:avLst/>
          </a:prstGeom>
          <a:noFill/>
          <a:ln/>
        </p:spPr>
        <p:txBody>
          <a:bodyPr wrap="square" rtlCol="0" anchor="ctr"/>
          <a:lstStyle/>
          <a:p>
            <a:pPr indent="0" marL="0">
              <a:buNone/>
            </a:pPr>
            <a:r>
              <a:rPr lang="en-US" sz="1000" b="1" spc="400" kern="0" dirty="0">
                <a:solidFill>
                  <a:srgbClr val="CCFF00"/>
                </a:solidFill>
                <a:latin typeface="Calibri" pitchFamily="34" charset="0"/>
                <a:ea typeface="Calibri" pitchFamily="34" charset="-122"/>
                <a:cs typeface="Calibri" pitchFamily="34" charset="-120"/>
              </a:rPr>
              <a:t>IMPLEMENTATION</a:t>
            </a:r>
            <a:endParaRPr lang="en-US" sz="1000" dirty="0"/>
          </a:p>
        </p:txBody>
      </p:sp>
      <p:sp>
        <p:nvSpPr>
          <p:cNvPr id="3" name="Text 1"/>
          <p:cNvSpPr/>
          <p:nvPr/>
        </p:nvSpPr>
        <p:spPr>
          <a:xfrm>
            <a:off x="320040" y="566928"/>
            <a:ext cx="7315200" cy="566928"/>
          </a:xfrm>
          <a:prstGeom prst="rect">
            <a:avLst/>
          </a:prstGeom>
          <a:noFill/>
          <a:ln/>
        </p:spPr>
        <p:txBody>
          <a:bodyPr wrap="square" rtlCol="0" anchor="ctr"/>
          <a:lstStyle/>
          <a:p>
            <a:pPr indent="0" marL="0">
              <a:buNone/>
            </a:pPr>
            <a:r>
              <a:rPr lang="en-US" sz="3000" b="1" dirty="0">
                <a:solidFill>
                  <a:srgbClr val="FFFFFF"/>
                </a:solidFill>
                <a:latin typeface="Calibri" pitchFamily="34" charset="0"/>
                <a:ea typeface="Calibri" pitchFamily="34" charset="-122"/>
                <a:cs typeface="Calibri" pitchFamily="34" charset="-120"/>
              </a:rPr>
              <a:t>Your IFRS 18 Readiness Roadmap</a:t>
            </a:r>
            <a:endParaRPr lang="en-US" sz="3000" dirty="0"/>
          </a:p>
        </p:txBody>
      </p:sp>
      <p:sp>
        <p:nvSpPr>
          <p:cNvPr id="4" name="Shape 2"/>
          <p:cNvSpPr/>
          <p:nvPr/>
        </p:nvSpPr>
        <p:spPr>
          <a:xfrm>
            <a:off x="320040" y="1325880"/>
            <a:ext cx="2011680" cy="438912"/>
          </a:xfrm>
          <a:prstGeom prst="roundRect">
            <a:avLst>
              <a:gd name="adj" fmla="val 12500"/>
            </a:avLst>
          </a:prstGeom>
          <a:solidFill>
            <a:srgbClr val="CCFF00"/>
          </a:solidFill>
          <a:ln/>
        </p:spPr>
      </p:sp>
      <p:sp>
        <p:nvSpPr>
          <p:cNvPr id="5" name="Text 3"/>
          <p:cNvSpPr/>
          <p:nvPr/>
        </p:nvSpPr>
        <p:spPr>
          <a:xfrm>
            <a:off x="320040" y="1325880"/>
            <a:ext cx="2011680" cy="438912"/>
          </a:xfrm>
          <a:prstGeom prst="rect">
            <a:avLst/>
          </a:prstGeom>
          <a:noFill/>
          <a:ln/>
        </p:spPr>
        <p:txBody>
          <a:bodyPr wrap="square" lIns="0" tIns="0" rIns="0" bIns="0" rtlCol="0" anchor="ctr"/>
          <a:lstStyle/>
          <a:p>
            <a:pPr algn="ctr" indent="0" marL="0">
              <a:buNone/>
            </a:pPr>
            <a:r>
              <a:rPr lang="en-US" sz="850" b="1" dirty="0">
                <a:solidFill>
                  <a:srgbClr val="050505"/>
                </a:solidFill>
                <a:latin typeface="Calibri" pitchFamily="34" charset="0"/>
                <a:ea typeface="Calibri" pitchFamily="34" charset="-122"/>
                <a:cs typeface="Calibri" pitchFamily="34" charset="-120"/>
              </a:rPr>
              <a:t>Phase 1  ·  Now → Q3 2025</a:t>
            </a:r>
            <a:endParaRPr lang="en-US" sz="850" dirty="0"/>
          </a:p>
        </p:txBody>
      </p:sp>
      <p:sp>
        <p:nvSpPr>
          <p:cNvPr id="6" name="Shape 4"/>
          <p:cNvSpPr/>
          <p:nvPr/>
        </p:nvSpPr>
        <p:spPr>
          <a:xfrm>
            <a:off x="320040" y="1828800"/>
            <a:ext cx="2011680" cy="3063240"/>
          </a:xfrm>
          <a:prstGeom prst="roundRect">
            <a:avLst>
              <a:gd name="adj" fmla="val 2727"/>
            </a:avLst>
          </a:prstGeom>
          <a:solidFill>
            <a:srgbClr val="1A1A1A"/>
          </a:solidFill>
          <a:ln/>
          <a:effectLst>
            <a:outerShdw sx="100000" sy="100000" kx="0" ky="0" algn="bl" rotWithShape="0" blurRad="127000" dist="38100" dir="2700000">
              <a:srgbClr val="000000">
                <a:alpha val="50000"/>
              </a:srgbClr>
            </a:outerShdw>
          </a:effectLst>
        </p:spPr>
      </p:sp>
      <p:sp>
        <p:nvSpPr>
          <p:cNvPr id="7" name="Text 5"/>
          <p:cNvSpPr/>
          <p:nvPr/>
        </p:nvSpPr>
        <p:spPr>
          <a:xfrm>
            <a:off x="411480" y="1883664"/>
            <a:ext cx="1828800" cy="420624"/>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Diagnostic &amp; Gap Analysis</a:t>
            </a:r>
            <a:endParaRPr lang="en-US" sz="1200" dirty="0"/>
          </a:p>
        </p:txBody>
      </p:sp>
      <p:sp>
        <p:nvSpPr>
          <p:cNvPr id="8" name="Shape 6"/>
          <p:cNvSpPr/>
          <p:nvPr/>
        </p:nvSpPr>
        <p:spPr>
          <a:xfrm>
            <a:off x="429768" y="2414016"/>
            <a:ext cx="164592" cy="164592"/>
          </a:xfrm>
          <a:prstGeom prst="ellipse">
            <a:avLst/>
          </a:prstGeom>
          <a:solidFill>
            <a:srgbClr val="CCFF00"/>
          </a:solidFill>
          <a:ln/>
        </p:spPr>
      </p:sp>
      <p:sp>
        <p:nvSpPr>
          <p:cNvPr id="9" name="Text 7"/>
          <p:cNvSpPr/>
          <p:nvPr/>
        </p:nvSpPr>
        <p:spPr>
          <a:xfrm>
            <a:off x="667512" y="2359152"/>
            <a:ext cx="1572768" cy="566928"/>
          </a:xfrm>
          <a:prstGeom prst="rect">
            <a:avLst/>
          </a:prstGeom>
          <a:noFill/>
          <a:ln/>
        </p:spPr>
        <p:txBody>
          <a:bodyPr wrap="square" rtlCol="0" anchor="t"/>
          <a:lstStyle/>
          <a:p>
            <a:pPr indent="0" marL="0">
              <a:buNone/>
            </a:pPr>
            <a:r>
              <a:rPr lang="en-US" sz="950" dirty="0">
                <a:solidFill>
                  <a:srgbClr val="FFFFFF"/>
                </a:solidFill>
                <a:latin typeface="Calibri" pitchFamily="34" charset="0"/>
                <a:ea typeface="Calibri" pitchFamily="34" charset="-122"/>
                <a:cs typeface="Calibri" pitchFamily="34" charset="-120"/>
              </a:rPr>
              <a:t>Map current income statement structure to IFRS 18 categories</a:t>
            </a:r>
            <a:endParaRPr lang="en-US" sz="950" dirty="0"/>
          </a:p>
        </p:txBody>
      </p:sp>
      <p:sp>
        <p:nvSpPr>
          <p:cNvPr id="10" name="Shape 8"/>
          <p:cNvSpPr/>
          <p:nvPr/>
        </p:nvSpPr>
        <p:spPr>
          <a:xfrm>
            <a:off x="429768" y="3026664"/>
            <a:ext cx="164592" cy="164592"/>
          </a:xfrm>
          <a:prstGeom prst="ellipse">
            <a:avLst/>
          </a:prstGeom>
          <a:solidFill>
            <a:srgbClr val="CCFF00"/>
          </a:solidFill>
          <a:ln/>
        </p:spPr>
      </p:sp>
      <p:sp>
        <p:nvSpPr>
          <p:cNvPr id="11" name="Text 9"/>
          <p:cNvSpPr/>
          <p:nvPr/>
        </p:nvSpPr>
        <p:spPr>
          <a:xfrm>
            <a:off x="667512" y="2971800"/>
            <a:ext cx="1572768" cy="566928"/>
          </a:xfrm>
          <a:prstGeom prst="rect">
            <a:avLst/>
          </a:prstGeom>
          <a:noFill/>
          <a:ln/>
        </p:spPr>
        <p:txBody>
          <a:bodyPr wrap="square" rtlCol="0" anchor="t"/>
          <a:lstStyle/>
          <a:p>
            <a:pPr indent="0" marL="0">
              <a:buNone/>
            </a:pPr>
            <a:r>
              <a:rPr lang="en-US" sz="950" dirty="0">
                <a:solidFill>
                  <a:srgbClr val="FFFFFF"/>
                </a:solidFill>
                <a:latin typeface="Calibri" pitchFamily="34" charset="0"/>
                <a:ea typeface="Calibri" pitchFamily="34" charset="-122"/>
                <a:cs typeface="Calibri" pitchFamily="34" charset="-120"/>
              </a:rPr>
              <a:t>Identify all APMs used in public communications</a:t>
            </a:r>
            <a:endParaRPr lang="en-US" sz="950" dirty="0"/>
          </a:p>
        </p:txBody>
      </p:sp>
      <p:sp>
        <p:nvSpPr>
          <p:cNvPr id="12" name="Shape 10"/>
          <p:cNvSpPr/>
          <p:nvPr/>
        </p:nvSpPr>
        <p:spPr>
          <a:xfrm>
            <a:off x="429768" y="3639312"/>
            <a:ext cx="164592" cy="164592"/>
          </a:xfrm>
          <a:prstGeom prst="ellipse">
            <a:avLst/>
          </a:prstGeom>
          <a:solidFill>
            <a:srgbClr val="CCFF00"/>
          </a:solidFill>
          <a:ln/>
        </p:spPr>
      </p:sp>
      <p:sp>
        <p:nvSpPr>
          <p:cNvPr id="13" name="Text 11"/>
          <p:cNvSpPr/>
          <p:nvPr/>
        </p:nvSpPr>
        <p:spPr>
          <a:xfrm>
            <a:off x="667512" y="3584448"/>
            <a:ext cx="1572768" cy="566928"/>
          </a:xfrm>
          <a:prstGeom prst="rect">
            <a:avLst/>
          </a:prstGeom>
          <a:noFill/>
          <a:ln/>
        </p:spPr>
        <p:txBody>
          <a:bodyPr wrap="square" rtlCol="0" anchor="t"/>
          <a:lstStyle/>
          <a:p>
            <a:pPr indent="0" marL="0">
              <a:buNone/>
            </a:pPr>
            <a:r>
              <a:rPr lang="en-US" sz="950" dirty="0">
                <a:solidFill>
                  <a:srgbClr val="FFFFFF"/>
                </a:solidFill>
                <a:latin typeface="Calibri" pitchFamily="34" charset="0"/>
                <a:ea typeface="Calibri" pitchFamily="34" charset="-122"/>
                <a:cs typeface="Calibri" pitchFamily="34" charset="-120"/>
              </a:rPr>
              <a:t>Flag integral vs non-integral associates / JVs</a:t>
            </a:r>
            <a:endParaRPr lang="en-US" sz="950" dirty="0"/>
          </a:p>
        </p:txBody>
      </p:sp>
      <p:sp>
        <p:nvSpPr>
          <p:cNvPr id="14" name="Shape 12"/>
          <p:cNvSpPr/>
          <p:nvPr/>
        </p:nvSpPr>
        <p:spPr>
          <a:xfrm>
            <a:off x="429768" y="4251960"/>
            <a:ext cx="164592" cy="164592"/>
          </a:xfrm>
          <a:prstGeom prst="ellipse">
            <a:avLst/>
          </a:prstGeom>
          <a:solidFill>
            <a:srgbClr val="CCFF00"/>
          </a:solidFill>
          <a:ln/>
        </p:spPr>
      </p:sp>
      <p:sp>
        <p:nvSpPr>
          <p:cNvPr id="15" name="Text 13"/>
          <p:cNvSpPr/>
          <p:nvPr/>
        </p:nvSpPr>
        <p:spPr>
          <a:xfrm>
            <a:off x="667512" y="4197096"/>
            <a:ext cx="1572768" cy="566928"/>
          </a:xfrm>
          <a:prstGeom prst="rect">
            <a:avLst/>
          </a:prstGeom>
          <a:noFill/>
          <a:ln/>
        </p:spPr>
        <p:txBody>
          <a:bodyPr wrap="square" rtlCol="0" anchor="t"/>
          <a:lstStyle/>
          <a:p>
            <a:pPr indent="0" marL="0">
              <a:buNone/>
            </a:pPr>
            <a:r>
              <a:rPr lang="en-US" sz="950" dirty="0">
                <a:solidFill>
                  <a:srgbClr val="FFFFFF"/>
                </a:solidFill>
                <a:latin typeface="Calibri" pitchFamily="34" charset="0"/>
                <a:ea typeface="Calibri" pitchFamily="34" charset="-122"/>
                <a:cs typeface="Calibri" pitchFamily="34" charset="-120"/>
              </a:rPr>
              <a:t>Assess unusual items and specific item policies</a:t>
            </a:r>
            <a:endParaRPr lang="en-US" sz="950" dirty="0"/>
          </a:p>
        </p:txBody>
      </p:sp>
      <p:sp>
        <p:nvSpPr>
          <p:cNvPr id="16" name="Shape 14"/>
          <p:cNvSpPr/>
          <p:nvPr/>
        </p:nvSpPr>
        <p:spPr>
          <a:xfrm>
            <a:off x="2331720" y="2880360"/>
            <a:ext cx="164592" cy="0"/>
          </a:xfrm>
          <a:prstGeom prst="line">
            <a:avLst/>
          </a:prstGeom>
          <a:noFill/>
          <a:ln w="25400">
            <a:solidFill>
              <a:srgbClr val="CCFF00"/>
            </a:solidFill>
            <a:prstDash val="solid"/>
          </a:ln>
        </p:spPr>
      </p:sp>
      <p:sp>
        <p:nvSpPr>
          <p:cNvPr id="17" name="Text 15"/>
          <p:cNvSpPr/>
          <p:nvPr/>
        </p:nvSpPr>
        <p:spPr>
          <a:xfrm>
            <a:off x="2359152" y="2743200"/>
            <a:ext cx="201168" cy="292608"/>
          </a:xfrm>
          <a:prstGeom prst="rect">
            <a:avLst/>
          </a:prstGeom>
          <a:noFill/>
          <a:ln/>
        </p:spPr>
        <p:txBody>
          <a:bodyPr wrap="square" rtlCol="0" anchor="ctr"/>
          <a:lstStyle/>
          <a:p>
            <a:pPr algn="ctr" indent="0" marL="0">
              <a:buNone/>
            </a:pPr>
            <a:r>
              <a:rPr lang="en-US" sz="1300" dirty="0">
                <a:solidFill>
                  <a:srgbClr val="CCFF00"/>
                </a:solidFill>
              </a:rPr>
              <a:t>▶</a:t>
            </a:r>
            <a:endParaRPr lang="en-US" sz="1300" dirty="0"/>
          </a:p>
        </p:txBody>
      </p:sp>
      <p:sp>
        <p:nvSpPr>
          <p:cNvPr id="18" name="Shape 16"/>
          <p:cNvSpPr/>
          <p:nvPr/>
        </p:nvSpPr>
        <p:spPr>
          <a:xfrm>
            <a:off x="2514600" y="1325880"/>
            <a:ext cx="2011680" cy="438912"/>
          </a:xfrm>
          <a:prstGeom prst="roundRect">
            <a:avLst>
              <a:gd name="adj" fmla="val 12500"/>
            </a:avLst>
          </a:prstGeom>
          <a:solidFill>
            <a:srgbClr val="CCFF00"/>
          </a:solidFill>
          <a:ln/>
        </p:spPr>
      </p:sp>
      <p:sp>
        <p:nvSpPr>
          <p:cNvPr id="19" name="Text 17"/>
          <p:cNvSpPr/>
          <p:nvPr/>
        </p:nvSpPr>
        <p:spPr>
          <a:xfrm>
            <a:off x="2514600" y="1325880"/>
            <a:ext cx="2011680" cy="438912"/>
          </a:xfrm>
          <a:prstGeom prst="rect">
            <a:avLst/>
          </a:prstGeom>
          <a:noFill/>
          <a:ln/>
        </p:spPr>
        <p:txBody>
          <a:bodyPr wrap="square" lIns="0" tIns="0" rIns="0" bIns="0" rtlCol="0" anchor="ctr"/>
          <a:lstStyle/>
          <a:p>
            <a:pPr algn="ctr" indent="0" marL="0">
              <a:buNone/>
            </a:pPr>
            <a:r>
              <a:rPr lang="en-US" sz="850" b="1" dirty="0">
                <a:solidFill>
                  <a:srgbClr val="050505"/>
                </a:solidFill>
                <a:latin typeface="Calibri" pitchFamily="34" charset="0"/>
                <a:ea typeface="Calibri" pitchFamily="34" charset="-122"/>
                <a:cs typeface="Calibri" pitchFamily="34" charset="-120"/>
              </a:rPr>
              <a:t>Phase 2  ·  Q4 2025 → Q2 2026</a:t>
            </a:r>
            <a:endParaRPr lang="en-US" sz="850" dirty="0"/>
          </a:p>
        </p:txBody>
      </p:sp>
      <p:sp>
        <p:nvSpPr>
          <p:cNvPr id="20" name="Shape 18"/>
          <p:cNvSpPr/>
          <p:nvPr/>
        </p:nvSpPr>
        <p:spPr>
          <a:xfrm>
            <a:off x="2514600" y="1828800"/>
            <a:ext cx="2011680" cy="3063240"/>
          </a:xfrm>
          <a:prstGeom prst="roundRect">
            <a:avLst>
              <a:gd name="adj" fmla="val 2727"/>
            </a:avLst>
          </a:prstGeom>
          <a:solidFill>
            <a:srgbClr val="1A1A1A"/>
          </a:solidFill>
          <a:ln/>
          <a:effectLst>
            <a:outerShdw sx="100000" sy="100000" kx="0" ky="0" algn="bl" rotWithShape="0" blurRad="127000" dist="38100" dir="2700000">
              <a:srgbClr val="000000">
                <a:alpha val="50000"/>
              </a:srgbClr>
            </a:outerShdw>
          </a:effectLst>
        </p:spPr>
      </p:sp>
      <p:sp>
        <p:nvSpPr>
          <p:cNvPr id="21" name="Text 19"/>
          <p:cNvSpPr/>
          <p:nvPr/>
        </p:nvSpPr>
        <p:spPr>
          <a:xfrm>
            <a:off x="2606040" y="1883664"/>
            <a:ext cx="1828800" cy="420624"/>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Design &amp; Policy Development</a:t>
            </a:r>
            <a:endParaRPr lang="en-US" sz="1200" dirty="0"/>
          </a:p>
        </p:txBody>
      </p:sp>
      <p:sp>
        <p:nvSpPr>
          <p:cNvPr id="22" name="Shape 20"/>
          <p:cNvSpPr/>
          <p:nvPr/>
        </p:nvSpPr>
        <p:spPr>
          <a:xfrm>
            <a:off x="2624328" y="2414016"/>
            <a:ext cx="164592" cy="164592"/>
          </a:xfrm>
          <a:prstGeom prst="ellipse">
            <a:avLst/>
          </a:prstGeom>
          <a:solidFill>
            <a:srgbClr val="CCFF00"/>
          </a:solidFill>
          <a:ln/>
        </p:spPr>
      </p:sp>
      <p:sp>
        <p:nvSpPr>
          <p:cNvPr id="23" name="Text 21"/>
          <p:cNvSpPr/>
          <p:nvPr/>
        </p:nvSpPr>
        <p:spPr>
          <a:xfrm>
            <a:off x="2862072" y="2359152"/>
            <a:ext cx="1572768" cy="566928"/>
          </a:xfrm>
          <a:prstGeom prst="rect">
            <a:avLst/>
          </a:prstGeom>
          <a:noFill/>
          <a:ln/>
        </p:spPr>
        <p:txBody>
          <a:bodyPr wrap="square" rtlCol="0" anchor="t"/>
          <a:lstStyle/>
          <a:p>
            <a:pPr indent="0" marL="0">
              <a:buNone/>
            </a:pPr>
            <a:r>
              <a:rPr lang="en-US" sz="950" dirty="0">
                <a:solidFill>
                  <a:srgbClr val="FFFFFF"/>
                </a:solidFill>
                <a:latin typeface="Calibri" pitchFamily="34" charset="0"/>
                <a:ea typeface="Calibri" pitchFamily="34" charset="-122"/>
                <a:cs typeface="Calibri" pitchFamily="34" charset="-120"/>
              </a:rPr>
              <a:t>Draft updated accounting policies for each category</a:t>
            </a:r>
            <a:endParaRPr lang="en-US" sz="950" dirty="0"/>
          </a:p>
        </p:txBody>
      </p:sp>
      <p:sp>
        <p:nvSpPr>
          <p:cNvPr id="24" name="Shape 22"/>
          <p:cNvSpPr/>
          <p:nvPr/>
        </p:nvSpPr>
        <p:spPr>
          <a:xfrm>
            <a:off x="2624328" y="3026664"/>
            <a:ext cx="164592" cy="164592"/>
          </a:xfrm>
          <a:prstGeom prst="ellipse">
            <a:avLst/>
          </a:prstGeom>
          <a:solidFill>
            <a:srgbClr val="CCFF00"/>
          </a:solidFill>
          <a:ln/>
        </p:spPr>
      </p:sp>
      <p:sp>
        <p:nvSpPr>
          <p:cNvPr id="25" name="Text 23"/>
          <p:cNvSpPr/>
          <p:nvPr/>
        </p:nvSpPr>
        <p:spPr>
          <a:xfrm>
            <a:off x="2862072" y="2971800"/>
            <a:ext cx="1572768" cy="566928"/>
          </a:xfrm>
          <a:prstGeom prst="rect">
            <a:avLst/>
          </a:prstGeom>
          <a:noFill/>
          <a:ln/>
        </p:spPr>
        <p:txBody>
          <a:bodyPr wrap="square" rtlCol="0" anchor="t"/>
          <a:lstStyle/>
          <a:p>
            <a:pPr indent="0" marL="0">
              <a:buNone/>
            </a:pPr>
            <a:r>
              <a:rPr lang="en-US" sz="950" dirty="0">
                <a:solidFill>
                  <a:srgbClr val="FFFFFF"/>
                </a:solidFill>
                <a:latin typeface="Calibri" pitchFamily="34" charset="0"/>
                <a:ea typeface="Calibri" pitchFamily="34" charset="-122"/>
                <a:cs typeface="Calibri" pitchFamily="34" charset="-120"/>
              </a:rPr>
              <a:t>Design MPM reconciliation note templates</a:t>
            </a:r>
            <a:endParaRPr lang="en-US" sz="950" dirty="0"/>
          </a:p>
        </p:txBody>
      </p:sp>
      <p:sp>
        <p:nvSpPr>
          <p:cNvPr id="26" name="Shape 24"/>
          <p:cNvSpPr/>
          <p:nvPr/>
        </p:nvSpPr>
        <p:spPr>
          <a:xfrm>
            <a:off x="2624328" y="3639312"/>
            <a:ext cx="164592" cy="164592"/>
          </a:xfrm>
          <a:prstGeom prst="ellipse">
            <a:avLst/>
          </a:prstGeom>
          <a:solidFill>
            <a:srgbClr val="CCFF00"/>
          </a:solidFill>
          <a:ln/>
        </p:spPr>
      </p:sp>
      <p:sp>
        <p:nvSpPr>
          <p:cNvPr id="27" name="Text 25"/>
          <p:cNvSpPr/>
          <p:nvPr/>
        </p:nvSpPr>
        <p:spPr>
          <a:xfrm>
            <a:off x="2862072" y="3584448"/>
            <a:ext cx="1572768" cy="566928"/>
          </a:xfrm>
          <a:prstGeom prst="rect">
            <a:avLst/>
          </a:prstGeom>
          <a:noFill/>
          <a:ln/>
        </p:spPr>
        <p:txBody>
          <a:bodyPr wrap="square" rtlCol="0" anchor="t"/>
          <a:lstStyle/>
          <a:p>
            <a:pPr indent="0" marL="0">
              <a:buNone/>
            </a:pPr>
            <a:r>
              <a:rPr lang="en-US" sz="950" dirty="0">
                <a:solidFill>
                  <a:srgbClr val="FFFFFF"/>
                </a:solidFill>
                <a:latin typeface="Calibri" pitchFamily="34" charset="0"/>
                <a:ea typeface="Calibri" pitchFamily="34" charset="-122"/>
                <a:cs typeface="Calibri" pitchFamily="34" charset="-120"/>
              </a:rPr>
              <a:t>Update chart of accounts to support new categories</a:t>
            </a:r>
            <a:endParaRPr lang="en-US" sz="950" dirty="0"/>
          </a:p>
        </p:txBody>
      </p:sp>
      <p:sp>
        <p:nvSpPr>
          <p:cNvPr id="28" name="Shape 26"/>
          <p:cNvSpPr/>
          <p:nvPr/>
        </p:nvSpPr>
        <p:spPr>
          <a:xfrm>
            <a:off x="2624328" y="4251960"/>
            <a:ext cx="164592" cy="164592"/>
          </a:xfrm>
          <a:prstGeom prst="ellipse">
            <a:avLst/>
          </a:prstGeom>
          <a:solidFill>
            <a:srgbClr val="CCFF00"/>
          </a:solidFill>
          <a:ln/>
        </p:spPr>
      </p:sp>
      <p:sp>
        <p:nvSpPr>
          <p:cNvPr id="29" name="Text 27"/>
          <p:cNvSpPr/>
          <p:nvPr/>
        </p:nvSpPr>
        <p:spPr>
          <a:xfrm>
            <a:off x="2862072" y="4197096"/>
            <a:ext cx="1572768" cy="566928"/>
          </a:xfrm>
          <a:prstGeom prst="rect">
            <a:avLst/>
          </a:prstGeom>
          <a:noFill/>
          <a:ln/>
        </p:spPr>
        <p:txBody>
          <a:bodyPr wrap="square" rtlCol="0" anchor="t"/>
          <a:lstStyle/>
          <a:p>
            <a:pPr indent="0" marL="0">
              <a:buNone/>
            </a:pPr>
            <a:r>
              <a:rPr lang="en-US" sz="950" dirty="0">
                <a:solidFill>
                  <a:srgbClr val="FFFFFF"/>
                </a:solidFill>
                <a:latin typeface="Calibri" pitchFamily="34" charset="0"/>
                <a:ea typeface="Calibri" pitchFamily="34" charset="-122"/>
                <a:cs typeface="Calibri" pitchFamily="34" charset="-120"/>
              </a:rPr>
              <a:t>Engage external auditors on key judgements</a:t>
            </a:r>
            <a:endParaRPr lang="en-US" sz="950" dirty="0"/>
          </a:p>
        </p:txBody>
      </p:sp>
      <p:sp>
        <p:nvSpPr>
          <p:cNvPr id="30" name="Shape 28"/>
          <p:cNvSpPr/>
          <p:nvPr/>
        </p:nvSpPr>
        <p:spPr>
          <a:xfrm>
            <a:off x="4526280" y="2880360"/>
            <a:ext cx="164592" cy="0"/>
          </a:xfrm>
          <a:prstGeom prst="line">
            <a:avLst/>
          </a:prstGeom>
          <a:noFill/>
          <a:ln w="25400">
            <a:solidFill>
              <a:srgbClr val="CCFF00"/>
            </a:solidFill>
            <a:prstDash val="solid"/>
          </a:ln>
        </p:spPr>
      </p:sp>
      <p:sp>
        <p:nvSpPr>
          <p:cNvPr id="31" name="Text 29"/>
          <p:cNvSpPr/>
          <p:nvPr/>
        </p:nvSpPr>
        <p:spPr>
          <a:xfrm>
            <a:off x="4553712" y="2743200"/>
            <a:ext cx="201168" cy="292608"/>
          </a:xfrm>
          <a:prstGeom prst="rect">
            <a:avLst/>
          </a:prstGeom>
          <a:noFill/>
          <a:ln/>
        </p:spPr>
        <p:txBody>
          <a:bodyPr wrap="square" rtlCol="0" anchor="ctr"/>
          <a:lstStyle/>
          <a:p>
            <a:pPr algn="ctr" indent="0" marL="0">
              <a:buNone/>
            </a:pPr>
            <a:r>
              <a:rPr lang="en-US" sz="1300" dirty="0">
                <a:solidFill>
                  <a:srgbClr val="CCFF00"/>
                </a:solidFill>
              </a:rPr>
              <a:t>▶</a:t>
            </a:r>
            <a:endParaRPr lang="en-US" sz="1300" dirty="0"/>
          </a:p>
        </p:txBody>
      </p:sp>
      <p:sp>
        <p:nvSpPr>
          <p:cNvPr id="32" name="Shape 30"/>
          <p:cNvSpPr/>
          <p:nvPr/>
        </p:nvSpPr>
        <p:spPr>
          <a:xfrm>
            <a:off x="4709160" y="1325880"/>
            <a:ext cx="2011680" cy="438912"/>
          </a:xfrm>
          <a:prstGeom prst="roundRect">
            <a:avLst>
              <a:gd name="adj" fmla="val 12500"/>
            </a:avLst>
          </a:prstGeom>
          <a:solidFill>
            <a:srgbClr val="CCFF00"/>
          </a:solidFill>
          <a:ln/>
        </p:spPr>
      </p:sp>
      <p:sp>
        <p:nvSpPr>
          <p:cNvPr id="33" name="Text 31"/>
          <p:cNvSpPr/>
          <p:nvPr/>
        </p:nvSpPr>
        <p:spPr>
          <a:xfrm>
            <a:off x="4709160" y="1325880"/>
            <a:ext cx="2011680" cy="438912"/>
          </a:xfrm>
          <a:prstGeom prst="rect">
            <a:avLst/>
          </a:prstGeom>
          <a:noFill/>
          <a:ln/>
        </p:spPr>
        <p:txBody>
          <a:bodyPr wrap="square" lIns="0" tIns="0" rIns="0" bIns="0" rtlCol="0" anchor="ctr"/>
          <a:lstStyle/>
          <a:p>
            <a:pPr algn="ctr" indent="0" marL="0">
              <a:buNone/>
            </a:pPr>
            <a:r>
              <a:rPr lang="en-US" sz="850" b="1" dirty="0">
                <a:solidFill>
                  <a:srgbClr val="050505"/>
                </a:solidFill>
                <a:latin typeface="Calibri" pitchFamily="34" charset="0"/>
                <a:ea typeface="Calibri" pitchFamily="34" charset="-122"/>
                <a:cs typeface="Calibri" pitchFamily="34" charset="-120"/>
              </a:rPr>
              <a:t>Phase 3  ·  Q3 2026 → Q4 2026</a:t>
            </a:r>
            <a:endParaRPr lang="en-US" sz="850" dirty="0"/>
          </a:p>
        </p:txBody>
      </p:sp>
      <p:sp>
        <p:nvSpPr>
          <p:cNvPr id="34" name="Shape 32"/>
          <p:cNvSpPr/>
          <p:nvPr/>
        </p:nvSpPr>
        <p:spPr>
          <a:xfrm>
            <a:off x="4709160" y="1828800"/>
            <a:ext cx="2011680" cy="3063240"/>
          </a:xfrm>
          <a:prstGeom prst="roundRect">
            <a:avLst>
              <a:gd name="adj" fmla="val 2727"/>
            </a:avLst>
          </a:prstGeom>
          <a:solidFill>
            <a:srgbClr val="1A1A1A"/>
          </a:solidFill>
          <a:ln/>
          <a:effectLst>
            <a:outerShdw sx="100000" sy="100000" kx="0" ky="0" algn="bl" rotWithShape="0" blurRad="127000" dist="38100" dir="2700000">
              <a:srgbClr val="000000">
                <a:alpha val="50000"/>
              </a:srgbClr>
            </a:outerShdw>
          </a:effectLst>
        </p:spPr>
      </p:sp>
      <p:sp>
        <p:nvSpPr>
          <p:cNvPr id="35" name="Text 33"/>
          <p:cNvSpPr/>
          <p:nvPr/>
        </p:nvSpPr>
        <p:spPr>
          <a:xfrm>
            <a:off x="4800600" y="1883664"/>
            <a:ext cx="1828800" cy="420624"/>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Systems, Dry-Run &amp; Training</a:t>
            </a:r>
            <a:endParaRPr lang="en-US" sz="1200" dirty="0"/>
          </a:p>
        </p:txBody>
      </p:sp>
      <p:sp>
        <p:nvSpPr>
          <p:cNvPr id="36" name="Shape 34"/>
          <p:cNvSpPr/>
          <p:nvPr/>
        </p:nvSpPr>
        <p:spPr>
          <a:xfrm>
            <a:off x="4818888" y="2414016"/>
            <a:ext cx="164592" cy="164592"/>
          </a:xfrm>
          <a:prstGeom prst="ellipse">
            <a:avLst/>
          </a:prstGeom>
          <a:solidFill>
            <a:srgbClr val="CCFF00"/>
          </a:solidFill>
          <a:ln/>
        </p:spPr>
      </p:sp>
      <p:sp>
        <p:nvSpPr>
          <p:cNvPr id="37" name="Text 35"/>
          <p:cNvSpPr/>
          <p:nvPr/>
        </p:nvSpPr>
        <p:spPr>
          <a:xfrm>
            <a:off x="5056632" y="2359152"/>
            <a:ext cx="1572768" cy="566928"/>
          </a:xfrm>
          <a:prstGeom prst="rect">
            <a:avLst/>
          </a:prstGeom>
          <a:noFill/>
          <a:ln/>
        </p:spPr>
        <p:txBody>
          <a:bodyPr wrap="square" rtlCol="0" anchor="t"/>
          <a:lstStyle/>
          <a:p>
            <a:pPr indent="0" marL="0">
              <a:buNone/>
            </a:pPr>
            <a:r>
              <a:rPr lang="en-US" sz="950" dirty="0">
                <a:solidFill>
                  <a:srgbClr val="FFFFFF"/>
                </a:solidFill>
                <a:latin typeface="Calibri" pitchFamily="34" charset="0"/>
                <a:ea typeface="Calibri" pitchFamily="34" charset="-122"/>
                <a:cs typeface="Calibri" pitchFamily="34" charset="-120"/>
              </a:rPr>
              <a:t>Implement system changes / GL mapping</a:t>
            </a:r>
            <a:endParaRPr lang="en-US" sz="950" dirty="0"/>
          </a:p>
        </p:txBody>
      </p:sp>
      <p:sp>
        <p:nvSpPr>
          <p:cNvPr id="38" name="Shape 36"/>
          <p:cNvSpPr/>
          <p:nvPr/>
        </p:nvSpPr>
        <p:spPr>
          <a:xfrm>
            <a:off x="4818888" y="3026664"/>
            <a:ext cx="164592" cy="164592"/>
          </a:xfrm>
          <a:prstGeom prst="ellipse">
            <a:avLst/>
          </a:prstGeom>
          <a:solidFill>
            <a:srgbClr val="CCFF00"/>
          </a:solidFill>
          <a:ln/>
        </p:spPr>
      </p:sp>
      <p:sp>
        <p:nvSpPr>
          <p:cNvPr id="39" name="Text 37"/>
          <p:cNvSpPr/>
          <p:nvPr/>
        </p:nvSpPr>
        <p:spPr>
          <a:xfrm>
            <a:off x="5056632" y="2971800"/>
            <a:ext cx="1572768" cy="566928"/>
          </a:xfrm>
          <a:prstGeom prst="rect">
            <a:avLst/>
          </a:prstGeom>
          <a:noFill/>
          <a:ln/>
        </p:spPr>
        <p:txBody>
          <a:bodyPr wrap="square" rtlCol="0" anchor="t"/>
          <a:lstStyle/>
          <a:p>
            <a:pPr indent="0" marL="0">
              <a:buNone/>
            </a:pPr>
            <a:r>
              <a:rPr lang="en-US" sz="950" dirty="0">
                <a:solidFill>
                  <a:srgbClr val="FFFFFF"/>
                </a:solidFill>
                <a:latin typeface="Calibri" pitchFamily="34" charset="0"/>
                <a:ea typeface="Calibri" pitchFamily="34" charset="-122"/>
                <a:cs typeface="Calibri" pitchFamily="34" charset="-120"/>
              </a:rPr>
              <a:t>Produce dry-run 2026 comparatives under IFRS 18</a:t>
            </a:r>
            <a:endParaRPr lang="en-US" sz="950" dirty="0"/>
          </a:p>
        </p:txBody>
      </p:sp>
      <p:sp>
        <p:nvSpPr>
          <p:cNvPr id="40" name="Shape 38"/>
          <p:cNvSpPr/>
          <p:nvPr/>
        </p:nvSpPr>
        <p:spPr>
          <a:xfrm>
            <a:off x="4818888" y="3639312"/>
            <a:ext cx="164592" cy="164592"/>
          </a:xfrm>
          <a:prstGeom prst="ellipse">
            <a:avLst/>
          </a:prstGeom>
          <a:solidFill>
            <a:srgbClr val="CCFF00"/>
          </a:solidFill>
          <a:ln/>
        </p:spPr>
      </p:sp>
      <p:sp>
        <p:nvSpPr>
          <p:cNvPr id="41" name="Text 39"/>
          <p:cNvSpPr/>
          <p:nvPr/>
        </p:nvSpPr>
        <p:spPr>
          <a:xfrm>
            <a:off x="5056632" y="3584448"/>
            <a:ext cx="1572768" cy="566928"/>
          </a:xfrm>
          <a:prstGeom prst="rect">
            <a:avLst/>
          </a:prstGeom>
          <a:noFill/>
          <a:ln/>
        </p:spPr>
        <p:txBody>
          <a:bodyPr wrap="square" rtlCol="0" anchor="t"/>
          <a:lstStyle/>
          <a:p>
            <a:pPr indent="0" marL="0">
              <a:buNone/>
            </a:pPr>
            <a:r>
              <a:rPr lang="en-US" sz="950" dirty="0">
                <a:solidFill>
                  <a:srgbClr val="FFFFFF"/>
                </a:solidFill>
                <a:latin typeface="Calibri" pitchFamily="34" charset="0"/>
                <a:ea typeface="Calibri" pitchFamily="34" charset="-122"/>
                <a:cs typeface="Calibri" pitchFamily="34" charset="-120"/>
              </a:rPr>
              <a:t>Train finance, IR and comms teams</a:t>
            </a:r>
            <a:endParaRPr lang="en-US" sz="950" dirty="0"/>
          </a:p>
        </p:txBody>
      </p:sp>
      <p:sp>
        <p:nvSpPr>
          <p:cNvPr id="42" name="Shape 40"/>
          <p:cNvSpPr/>
          <p:nvPr/>
        </p:nvSpPr>
        <p:spPr>
          <a:xfrm>
            <a:off x="4818888" y="4251960"/>
            <a:ext cx="164592" cy="164592"/>
          </a:xfrm>
          <a:prstGeom prst="ellipse">
            <a:avLst/>
          </a:prstGeom>
          <a:solidFill>
            <a:srgbClr val="CCFF00"/>
          </a:solidFill>
          <a:ln/>
        </p:spPr>
      </p:sp>
      <p:sp>
        <p:nvSpPr>
          <p:cNvPr id="43" name="Text 41"/>
          <p:cNvSpPr/>
          <p:nvPr/>
        </p:nvSpPr>
        <p:spPr>
          <a:xfrm>
            <a:off x="5056632" y="4197096"/>
            <a:ext cx="1572768" cy="566928"/>
          </a:xfrm>
          <a:prstGeom prst="rect">
            <a:avLst/>
          </a:prstGeom>
          <a:noFill/>
          <a:ln/>
        </p:spPr>
        <p:txBody>
          <a:bodyPr wrap="square" rtlCol="0" anchor="t"/>
          <a:lstStyle/>
          <a:p>
            <a:pPr indent="0" marL="0">
              <a:buNone/>
            </a:pPr>
            <a:r>
              <a:rPr lang="en-US" sz="950" dirty="0">
                <a:solidFill>
                  <a:srgbClr val="FFFFFF"/>
                </a:solidFill>
                <a:latin typeface="Calibri" pitchFamily="34" charset="0"/>
                <a:ea typeface="Calibri" pitchFamily="34" charset="-122"/>
                <a:cs typeface="Calibri" pitchFamily="34" charset="-120"/>
              </a:rPr>
              <a:t>Board and Audit Committee briefings</a:t>
            </a:r>
            <a:endParaRPr lang="en-US" sz="950" dirty="0"/>
          </a:p>
        </p:txBody>
      </p:sp>
      <p:sp>
        <p:nvSpPr>
          <p:cNvPr id="44" name="Shape 42"/>
          <p:cNvSpPr/>
          <p:nvPr/>
        </p:nvSpPr>
        <p:spPr>
          <a:xfrm>
            <a:off x="6720840" y="2880360"/>
            <a:ext cx="164592" cy="0"/>
          </a:xfrm>
          <a:prstGeom prst="line">
            <a:avLst/>
          </a:prstGeom>
          <a:noFill/>
          <a:ln w="25400">
            <a:solidFill>
              <a:srgbClr val="CCFF00"/>
            </a:solidFill>
            <a:prstDash val="solid"/>
          </a:ln>
        </p:spPr>
      </p:sp>
      <p:sp>
        <p:nvSpPr>
          <p:cNvPr id="45" name="Text 43"/>
          <p:cNvSpPr/>
          <p:nvPr/>
        </p:nvSpPr>
        <p:spPr>
          <a:xfrm>
            <a:off x="6748272" y="2743200"/>
            <a:ext cx="201168" cy="292608"/>
          </a:xfrm>
          <a:prstGeom prst="rect">
            <a:avLst/>
          </a:prstGeom>
          <a:noFill/>
          <a:ln/>
        </p:spPr>
        <p:txBody>
          <a:bodyPr wrap="square" rtlCol="0" anchor="ctr"/>
          <a:lstStyle/>
          <a:p>
            <a:pPr algn="ctr" indent="0" marL="0">
              <a:buNone/>
            </a:pPr>
            <a:r>
              <a:rPr lang="en-US" sz="1300" dirty="0">
                <a:solidFill>
                  <a:srgbClr val="CCFF00"/>
                </a:solidFill>
              </a:rPr>
              <a:t>▶</a:t>
            </a:r>
            <a:endParaRPr lang="en-US" sz="1300" dirty="0"/>
          </a:p>
        </p:txBody>
      </p:sp>
      <p:sp>
        <p:nvSpPr>
          <p:cNvPr id="46" name="Shape 44"/>
          <p:cNvSpPr/>
          <p:nvPr/>
        </p:nvSpPr>
        <p:spPr>
          <a:xfrm>
            <a:off x="6903720" y="1325880"/>
            <a:ext cx="2011680" cy="438912"/>
          </a:xfrm>
          <a:prstGeom prst="roundRect">
            <a:avLst>
              <a:gd name="adj" fmla="val 12500"/>
            </a:avLst>
          </a:prstGeom>
          <a:solidFill>
            <a:srgbClr val="CCFF00"/>
          </a:solidFill>
          <a:ln/>
        </p:spPr>
      </p:sp>
      <p:sp>
        <p:nvSpPr>
          <p:cNvPr id="47" name="Text 45"/>
          <p:cNvSpPr/>
          <p:nvPr/>
        </p:nvSpPr>
        <p:spPr>
          <a:xfrm>
            <a:off x="6903720" y="1325880"/>
            <a:ext cx="2011680" cy="438912"/>
          </a:xfrm>
          <a:prstGeom prst="rect">
            <a:avLst/>
          </a:prstGeom>
          <a:noFill/>
          <a:ln/>
        </p:spPr>
        <p:txBody>
          <a:bodyPr wrap="square" lIns="0" tIns="0" rIns="0" bIns="0" rtlCol="0" anchor="ctr"/>
          <a:lstStyle/>
          <a:p>
            <a:pPr algn="ctr" indent="0" marL="0">
              <a:buNone/>
            </a:pPr>
            <a:r>
              <a:rPr lang="en-US" sz="850" b="1" dirty="0">
                <a:solidFill>
                  <a:srgbClr val="050505"/>
                </a:solidFill>
                <a:latin typeface="Calibri" pitchFamily="34" charset="0"/>
                <a:ea typeface="Calibri" pitchFamily="34" charset="-122"/>
                <a:cs typeface="Calibri" pitchFamily="34" charset="-120"/>
              </a:rPr>
              <a:t>Phase 4  ·  Jan 2027 onwards</a:t>
            </a:r>
            <a:endParaRPr lang="en-US" sz="850" dirty="0"/>
          </a:p>
        </p:txBody>
      </p:sp>
      <p:sp>
        <p:nvSpPr>
          <p:cNvPr id="48" name="Shape 46"/>
          <p:cNvSpPr/>
          <p:nvPr/>
        </p:nvSpPr>
        <p:spPr>
          <a:xfrm>
            <a:off x="6903720" y="1828800"/>
            <a:ext cx="2011680" cy="3063240"/>
          </a:xfrm>
          <a:prstGeom prst="roundRect">
            <a:avLst>
              <a:gd name="adj" fmla="val 2727"/>
            </a:avLst>
          </a:prstGeom>
          <a:solidFill>
            <a:srgbClr val="1A1A1A"/>
          </a:solidFill>
          <a:ln/>
          <a:effectLst>
            <a:outerShdw sx="100000" sy="100000" kx="0" ky="0" algn="bl" rotWithShape="0" blurRad="127000" dist="38100" dir="2700000">
              <a:srgbClr val="000000">
                <a:alpha val="50000"/>
              </a:srgbClr>
            </a:outerShdw>
          </a:effectLst>
        </p:spPr>
      </p:sp>
      <p:sp>
        <p:nvSpPr>
          <p:cNvPr id="49" name="Text 47"/>
          <p:cNvSpPr/>
          <p:nvPr/>
        </p:nvSpPr>
        <p:spPr>
          <a:xfrm>
            <a:off x="6995160" y="1883664"/>
            <a:ext cx="1828800" cy="420624"/>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Go-Live &amp; Monitoring</a:t>
            </a:r>
            <a:endParaRPr lang="en-US" sz="1200" dirty="0"/>
          </a:p>
        </p:txBody>
      </p:sp>
      <p:sp>
        <p:nvSpPr>
          <p:cNvPr id="50" name="Shape 48"/>
          <p:cNvSpPr/>
          <p:nvPr/>
        </p:nvSpPr>
        <p:spPr>
          <a:xfrm>
            <a:off x="7013448" y="2414016"/>
            <a:ext cx="164592" cy="164592"/>
          </a:xfrm>
          <a:prstGeom prst="ellipse">
            <a:avLst/>
          </a:prstGeom>
          <a:solidFill>
            <a:srgbClr val="CCFF00"/>
          </a:solidFill>
          <a:ln/>
        </p:spPr>
      </p:sp>
      <p:sp>
        <p:nvSpPr>
          <p:cNvPr id="51" name="Text 49"/>
          <p:cNvSpPr/>
          <p:nvPr/>
        </p:nvSpPr>
        <p:spPr>
          <a:xfrm>
            <a:off x="7251192" y="2359152"/>
            <a:ext cx="1572768" cy="566928"/>
          </a:xfrm>
          <a:prstGeom prst="rect">
            <a:avLst/>
          </a:prstGeom>
          <a:noFill/>
          <a:ln/>
        </p:spPr>
        <p:txBody>
          <a:bodyPr wrap="square" rtlCol="0" anchor="t"/>
          <a:lstStyle/>
          <a:p>
            <a:pPr indent="0" marL="0">
              <a:buNone/>
            </a:pPr>
            <a:r>
              <a:rPr lang="en-US" sz="950" dirty="0">
                <a:solidFill>
                  <a:srgbClr val="FFFFFF"/>
                </a:solidFill>
                <a:latin typeface="Calibri" pitchFamily="34" charset="0"/>
                <a:ea typeface="Calibri" pitchFamily="34" charset="-122"/>
                <a:cs typeface="Calibri" pitchFamily="34" charset="-120"/>
              </a:rPr>
              <a:t>First IFRS 18 compliant financial statements</a:t>
            </a:r>
            <a:endParaRPr lang="en-US" sz="950" dirty="0"/>
          </a:p>
        </p:txBody>
      </p:sp>
      <p:sp>
        <p:nvSpPr>
          <p:cNvPr id="52" name="Shape 50"/>
          <p:cNvSpPr/>
          <p:nvPr/>
        </p:nvSpPr>
        <p:spPr>
          <a:xfrm>
            <a:off x="7013448" y="3026664"/>
            <a:ext cx="164592" cy="164592"/>
          </a:xfrm>
          <a:prstGeom prst="ellipse">
            <a:avLst/>
          </a:prstGeom>
          <a:solidFill>
            <a:srgbClr val="CCFF00"/>
          </a:solidFill>
          <a:ln/>
        </p:spPr>
      </p:sp>
      <p:sp>
        <p:nvSpPr>
          <p:cNvPr id="53" name="Text 51"/>
          <p:cNvSpPr/>
          <p:nvPr/>
        </p:nvSpPr>
        <p:spPr>
          <a:xfrm>
            <a:off x="7251192" y="2971800"/>
            <a:ext cx="1572768" cy="566928"/>
          </a:xfrm>
          <a:prstGeom prst="rect">
            <a:avLst/>
          </a:prstGeom>
          <a:noFill/>
          <a:ln/>
        </p:spPr>
        <p:txBody>
          <a:bodyPr wrap="square" rtlCol="0" anchor="t"/>
          <a:lstStyle/>
          <a:p>
            <a:pPr indent="0" marL="0">
              <a:buNone/>
            </a:pPr>
            <a:r>
              <a:rPr lang="en-US" sz="950" dirty="0">
                <a:solidFill>
                  <a:srgbClr val="FFFFFF"/>
                </a:solidFill>
                <a:latin typeface="Calibri" pitchFamily="34" charset="0"/>
                <a:ea typeface="Calibri" pitchFamily="34" charset="-122"/>
                <a:cs typeface="Calibri" pitchFamily="34" charset="-120"/>
              </a:rPr>
              <a:t>Restated 2026 comparatives included</a:t>
            </a:r>
            <a:endParaRPr lang="en-US" sz="950" dirty="0"/>
          </a:p>
        </p:txBody>
      </p:sp>
      <p:sp>
        <p:nvSpPr>
          <p:cNvPr id="54" name="Shape 52"/>
          <p:cNvSpPr/>
          <p:nvPr/>
        </p:nvSpPr>
        <p:spPr>
          <a:xfrm>
            <a:off x="7013448" y="3639312"/>
            <a:ext cx="164592" cy="164592"/>
          </a:xfrm>
          <a:prstGeom prst="ellipse">
            <a:avLst/>
          </a:prstGeom>
          <a:solidFill>
            <a:srgbClr val="CCFF00"/>
          </a:solidFill>
          <a:ln/>
        </p:spPr>
      </p:sp>
      <p:sp>
        <p:nvSpPr>
          <p:cNvPr id="55" name="Text 53"/>
          <p:cNvSpPr/>
          <p:nvPr/>
        </p:nvSpPr>
        <p:spPr>
          <a:xfrm>
            <a:off x="7251192" y="3584448"/>
            <a:ext cx="1572768" cy="566928"/>
          </a:xfrm>
          <a:prstGeom prst="rect">
            <a:avLst/>
          </a:prstGeom>
          <a:noFill/>
          <a:ln/>
        </p:spPr>
        <p:txBody>
          <a:bodyPr wrap="square" rtlCol="0" anchor="t"/>
          <a:lstStyle/>
          <a:p>
            <a:pPr indent="0" marL="0">
              <a:buNone/>
            </a:pPr>
            <a:r>
              <a:rPr lang="en-US" sz="950" dirty="0">
                <a:solidFill>
                  <a:srgbClr val="FFFFFF"/>
                </a:solidFill>
                <a:latin typeface="Calibri" pitchFamily="34" charset="0"/>
                <a:ea typeface="Calibri" pitchFamily="34" charset="-122"/>
                <a:cs typeface="Calibri" pitchFamily="34" charset="-120"/>
              </a:rPr>
              <a:t>Monitor IASB / FRC guidance updates</a:t>
            </a:r>
            <a:endParaRPr lang="en-US" sz="950" dirty="0"/>
          </a:p>
        </p:txBody>
      </p:sp>
      <p:sp>
        <p:nvSpPr>
          <p:cNvPr id="56" name="Shape 54"/>
          <p:cNvSpPr/>
          <p:nvPr/>
        </p:nvSpPr>
        <p:spPr>
          <a:xfrm>
            <a:off x="7013448" y="4251960"/>
            <a:ext cx="164592" cy="164592"/>
          </a:xfrm>
          <a:prstGeom prst="ellipse">
            <a:avLst/>
          </a:prstGeom>
          <a:solidFill>
            <a:srgbClr val="CCFF00"/>
          </a:solidFill>
          <a:ln/>
        </p:spPr>
      </p:sp>
      <p:sp>
        <p:nvSpPr>
          <p:cNvPr id="57" name="Text 55"/>
          <p:cNvSpPr/>
          <p:nvPr/>
        </p:nvSpPr>
        <p:spPr>
          <a:xfrm>
            <a:off x="7251192" y="4197096"/>
            <a:ext cx="1572768" cy="566928"/>
          </a:xfrm>
          <a:prstGeom prst="rect">
            <a:avLst/>
          </a:prstGeom>
          <a:noFill/>
          <a:ln/>
        </p:spPr>
        <p:txBody>
          <a:bodyPr wrap="square" rtlCol="0" anchor="t"/>
          <a:lstStyle/>
          <a:p>
            <a:pPr indent="0" marL="0">
              <a:buNone/>
            </a:pPr>
            <a:r>
              <a:rPr lang="en-US" sz="950" dirty="0">
                <a:solidFill>
                  <a:srgbClr val="FFFFFF"/>
                </a:solidFill>
                <a:latin typeface="Calibri" pitchFamily="34" charset="0"/>
                <a:ea typeface="Calibri" pitchFamily="34" charset="-122"/>
                <a:cs typeface="Calibri" pitchFamily="34" charset="-120"/>
              </a:rPr>
              <a:t>Post-implementation review — refinements</a:t>
            </a: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50505"/>
        </a:solidFill>
      </p:bgPr>
    </p:bg>
    <p:spTree>
      <p:nvGrpSpPr>
        <p:cNvPr id="1" name=""/>
        <p:cNvGrpSpPr/>
        <p:nvPr/>
      </p:nvGrpSpPr>
      <p:grpSpPr>
        <a:xfrm>
          <a:off x="0" y="0"/>
          <a:ext cx="0" cy="0"/>
          <a:chOff x="0" y="0"/>
          <a:chExt cx="0" cy="0"/>
        </a:xfrm>
      </p:grpSpPr>
      <p:sp>
        <p:nvSpPr>
          <p:cNvPr id="2" name="Text 0"/>
          <p:cNvSpPr/>
          <p:nvPr/>
        </p:nvSpPr>
        <p:spPr>
          <a:xfrm>
            <a:off x="320040" y="256032"/>
            <a:ext cx="8229600" cy="320040"/>
          </a:xfrm>
          <a:prstGeom prst="rect">
            <a:avLst/>
          </a:prstGeom>
          <a:noFill/>
          <a:ln/>
        </p:spPr>
        <p:txBody>
          <a:bodyPr wrap="square" rtlCol="0" anchor="ctr"/>
          <a:lstStyle/>
          <a:p>
            <a:pPr indent="0" marL="0">
              <a:buNone/>
            </a:pPr>
            <a:r>
              <a:rPr lang="en-US" sz="1000" b="1" spc="400" kern="0" dirty="0">
                <a:solidFill>
                  <a:srgbClr val="CCFF00"/>
                </a:solidFill>
                <a:latin typeface="Calibri" pitchFamily="34" charset="0"/>
                <a:ea typeface="Calibri" pitchFamily="34" charset="-122"/>
                <a:cs typeface="Calibri" pitchFamily="34" charset="-120"/>
              </a:rPr>
              <a:t>KEY TAKEAWAYS</a:t>
            </a:r>
            <a:endParaRPr lang="en-US" sz="1000" dirty="0"/>
          </a:p>
        </p:txBody>
      </p:sp>
      <p:sp>
        <p:nvSpPr>
          <p:cNvPr id="3" name="Text 1"/>
          <p:cNvSpPr/>
          <p:nvPr/>
        </p:nvSpPr>
        <p:spPr>
          <a:xfrm>
            <a:off x="320040" y="566928"/>
            <a:ext cx="7315200" cy="566928"/>
          </a:xfrm>
          <a:prstGeom prst="rect">
            <a:avLst/>
          </a:prstGeom>
          <a:noFill/>
          <a:ln/>
        </p:spPr>
        <p:txBody>
          <a:bodyPr wrap="square" rtlCol="0" anchor="ctr"/>
          <a:lstStyle/>
          <a:p>
            <a:pPr indent="0" marL="0">
              <a:buNone/>
            </a:pPr>
            <a:r>
              <a:rPr lang="en-US" sz="3000" b="1" dirty="0">
                <a:solidFill>
                  <a:srgbClr val="FFFFFF"/>
                </a:solidFill>
                <a:latin typeface="Calibri" pitchFamily="34" charset="0"/>
                <a:ea typeface="Calibri" pitchFamily="34" charset="-122"/>
                <a:cs typeface="Calibri" pitchFamily="34" charset="-120"/>
              </a:rPr>
              <a:t>What You Need to Remember</a:t>
            </a:r>
            <a:endParaRPr lang="en-US" sz="3000" dirty="0"/>
          </a:p>
        </p:txBody>
      </p:sp>
      <p:sp>
        <p:nvSpPr>
          <p:cNvPr id="4" name="Shape 2"/>
          <p:cNvSpPr/>
          <p:nvPr/>
        </p:nvSpPr>
        <p:spPr>
          <a:xfrm>
            <a:off x="320040" y="1325880"/>
            <a:ext cx="4206240" cy="1078992"/>
          </a:xfrm>
          <a:prstGeom prst="roundRect">
            <a:avLst>
              <a:gd name="adj" fmla="val 6780"/>
            </a:avLst>
          </a:prstGeom>
          <a:solidFill>
            <a:srgbClr val="1A1A1A"/>
          </a:solidFill>
          <a:ln/>
          <a:effectLst>
            <a:outerShdw sx="100000" sy="100000" kx="0" ky="0" algn="bl" rotWithShape="0" blurRad="127000" dist="38100" dir="2700000">
              <a:srgbClr val="000000">
                <a:alpha val="50000"/>
              </a:srgbClr>
            </a:outerShdw>
          </a:effectLst>
        </p:spPr>
      </p:sp>
      <p:pic>
        <p:nvPicPr>
          <p:cNvPr id="5" name="Image 0" descr="preencoded.png">    </p:cNvPr>
          <p:cNvPicPr>
            <a:picLocks noChangeAspect="1"/>
          </p:cNvPicPr>
          <p:nvPr/>
        </p:nvPicPr>
        <p:blipFill>
          <a:blip r:embed="rId1"/>
          <a:stretch>
            <a:fillRect/>
          </a:stretch>
        </p:blipFill>
        <p:spPr>
          <a:xfrm>
            <a:off x="484632" y="1508760"/>
            <a:ext cx="347472" cy="347472"/>
          </a:xfrm>
          <a:prstGeom prst="rect">
            <a:avLst/>
          </a:prstGeom>
        </p:spPr>
      </p:pic>
      <p:sp>
        <p:nvSpPr>
          <p:cNvPr id="6" name="Text 3"/>
          <p:cNvSpPr/>
          <p:nvPr/>
        </p:nvSpPr>
        <p:spPr>
          <a:xfrm>
            <a:off x="941832" y="1453896"/>
            <a:ext cx="3429000" cy="384048"/>
          </a:xfrm>
          <a:prstGeom prst="rect">
            <a:avLst/>
          </a:prstGeom>
          <a:noFill/>
          <a:ln/>
        </p:spPr>
        <p:txBody>
          <a:bodyPr wrap="square" rtlCol="0" anchor="ctr"/>
          <a:lstStyle/>
          <a:p>
            <a:pPr indent="0" marL="0">
              <a:buNone/>
            </a:pPr>
            <a:r>
              <a:rPr lang="en-US" sz="1250" b="1" dirty="0">
                <a:solidFill>
                  <a:srgbClr val="CCFF00"/>
                </a:solidFill>
                <a:latin typeface="Calibri" pitchFamily="34" charset="0"/>
                <a:ea typeface="Calibri" pitchFamily="34" charset="-122"/>
                <a:cs typeface="Calibri" pitchFamily="34" charset="-120"/>
              </a:rPr>
              <a:t>Effective 1 Jan 2027</a:t>
            </a:r>
            <a:endParaRPr lang="en-US" sz="1250" dirty="0"/>
          </a:p>
        </p:txBody>
      </p:sp>
      <p:sp>
        <p:nvSpPr>
          <p:cNvPr id="7" name="Text 4"/>
          <p:cNvSpPr/>
          <p:nvPr/>
        </p:nvSpPr>
        <p:spPr>
          <a:xfrm>
            <a:off x="484632" y="1874520"/>
            <a:ext cx="3886200" cy="475488"/>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Mandatory from periods beginning on or after 1 January 2027. Early adoption is permitted. Comparative restatement required.</a:t>
            </a:r>
            <a:endParaRPr lang="en-US" sz="1000" dirty="0"/>
          </a:p>
        </p:txBody>
      </p:sp>
      <p:sp>
        <p:nvSpPr>
          <p:cNvPr id="8" name="Shape 5"/>
          <p:cNvSpPr/>
          <p:nvPr/>
        </p:nvSpPr>
        <p:spPr>
          <a:xfrm>
            <a:off x="4754880" y="1325880"/>
            <a:ext cx="4206240" cy="1078992"/>
          </a:xfrm>
          <a:prstGeom prst="roundRect">
            <a:avLst>
              <a:gd name="adj" fmla="val 6780"/>
            </a:avLst>
          </a:prstGeom>
          <a:solidFill>
            <a:srgbClr val="1A1A1A"/>
          </a:solidFill>
          <a:ln/>
          <a:effectLst>
            <a:outerShdw sx="100000" sy="100000" kx="0" ky="0" algn="bl" rotWithShape="0" blurRad="127000" dist="38100" dir="2700000">
              <a:srgbClr val="000000">
                <a:alpha val="50000"/>
              </a:srgbClr>
            </a:outerShdw>
          </a:effectLst>
        </p:spPr>
      </p:sp>
      <p:pic>
        <p:nvPicPr>
          <p:cNvPr id="9" name="Image 1" descr="preencoded.png">    </p:cNvPr>
          <p:cNvPicPr>
            <a:picLocks noChangeAspect="1"/>
          </p:cNvPicPr>
          <p:nvPr/>
        </p:nvPicPr>
        <p:blipFill>
          <a:blip r:embed="rId2"/>
          <a:stretch>
            <a:fillRect/>
          </a:stretch>
        </p:blipFill>
        <p:spPr>
          <a:xfrm>
            <a:off x="4919472" y="1508760"/>
            <a:ext cx="347472" cy="347472"/>
          </a:xfrm>
          <a:prstGeom prst="rect">
            <a:avLst/>
          </a:prstGeom>
        </p:spPr>
      </p:pic>
      <p:sp>
        <p:nvSpPr>
          <p:cNvPr id="10" name="Text 6"/>
          <p:cNvSpPr/>
          <p:nvPr/>
        </p:nvSpPr>
        <p:spPr>
          <a:xfrm>
            <a:off x="5376672" y="1453896"/>
            <a:ext cx="3429000" cy="384048"/>
          </a:xfrm>
          <a:prstGeom prst="rect">
            <a:avLst/>
          </a:prstGeom>
          <a:noFill/>
          <a:ln/>
        </p:spPr>
        <p:txBody>
          <a:bodyPr wrap="square" rtlCol="0" anchor="ctr"/>
          <a:lstStyle/>
          <a:p>
            <a:pPr indent="0" marL="0">
              <a:buNone/>
            </a:pPr>
            <a:r>
              <a:rPr lang="en-US" sz="1250" b="1" dirty="0">
                <a:solidFill>
                  <a:srgbClr val="CCFF00"/>
                </a:solidFill>
                <a:latin typeface="Calibri" pitchFamily="34" charset="0"/>
                <a:ea typeface="Calibri" pitchFamily="34" charset="-122"/>
                <a:cs typeface="Calibri" pitchFamily="34" charset="-120"/>
              </a:rPr>
              <a:t>Operating Profit is now compulsory</a:t>
            </a:r>
            <a:endParaRPr lang="en-US" sz="1250" dirty="0"/>
          </a:p>
        </p:txBody>
      </p:sp>
      <p:sp>
        <p:nvSpPr>
          <p:cNvPr id="11" name="Text 7"/>
          <p:cNvSpPr/>
          <p:nvPr/>
        </p:nvSpPr>
        <p:spPr>
          <a:xfrm>
            <a:off x="4919472" y="1874520"/>
            <a:ext cx="3886200" cy="475488"/>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IFRS 18 mandates a defined operating profit subtotal. Entities no longer have free choice over which subtotals to present.</a:t>
            </a:r>
            <a:endParaRPr lang="en-US" sz="1000" dirty="0"/>
          </a:p>
        </p:txBody>
      </p:sp>
      <p:sp>
        <p:nvSpPr>
          <p:cNvPr id="12" name="Shape 8"/>
          <p:cNvSpPr/>
          <p:nvPr/>
        </p:nvSpPr>
        <p:spPr>
          <a:xfrm>
            <a:off x="320040" y="2514600"/>
            <a:ext cx="4206240" cy="1078992"/>
          </a:xfrm>
          <a:prstGeom prst="roundRect">
            <a:avLst>
              <a:gd name="adj" fmla="val 6780"/>
            </a:avLst>
          </a:prstGeom>
          <a:solidFill>
            <a:srgbClr val="1A1A1A"/>
          </a:solidFill>
          <a:ln/>
          <a:effectLst>
            <a:outerShdw sx="100000" sy="100000" kx="0" ky="0" algn="bl" rotWithShape="0" blurRad="127000" dist="38100" dir="2700000">
              <a:srgbClr val="000000">
                <a:alpha val="50000"/>
              </a:srgbClr>
            </a:outerShdw>
          </a:effectLst>
        </p:spPr>
      </p:sp>
      <p:pic>
        <p:nvPicPr>
          <p:cNvPr id="13" name="Image 2" descr="preencoded.png">    </p:cNvPr>
          <p:cNvPicPr>
            <a:picLocks noChangeAspect="1"/>
          </p:cNvPicPr>
          <p:nvPr/>
        </p:nvPicPr>
        <p:blipFill>
          <a:blip r:embed="rId3"/>
          <a:stretch>
            <a:fillRect/>
          </a:stretch>
        </p:blipFill>
        <p:spPr>
          <a:xfrm>
            <a:off x="484632" y="2697480"/>
            <a:ext cx="347472" cy="347472"/>
          </a:xfrm>
          <a:prstGeom prst="rect">
            <a:avLst/>
          </a:prstGeom>
        </p:spPr>
      </p:pic>
      <p:sp>
        <p:nvSpPr>
          <p:cNvPr id="14" name="Text 9"/>
          <p:cNvSpPr/>
          <p:nvPr/>
        </p:nvSpPr>
        <p:spPr>
          <a:xfrm>
            <a:off x="941832" y="2642616"/>
            <a:ext cx="3429000" cy="384048"/>
          </a:xfrm>
          <a:prstGeom prst="rect">
            <a:avLst/>
          </a:prstGeom>
          <a:noFill/>
          <a:ln/>
        </p:spPr>
        <p:txBody>
          <a:bodyPr wrap="square" rtlCol="0" anchor="ctr"/>
          <a:lstStyle/>
          <a:p>
            <a:pPr indent="0" marL="0">
              <a:buNone/>
            </a:pPr>
            <a:r>
              <a:rPr lang="en-US" sz="1250" b="1" dirty="0">
                <a:solidFill>
                  <a:srgbClr val="CCFF00"/>
                </a:solidFill>
                <a:latin typeface="Calibri" pitchFamily="34" charset="0"/>
                <a:ea typeface="Calibri" pitchFamily="34" charset="-122"/>
                <a:cs typeface="Calibri" pitchFamily="34" charset="-120"/>
              </a:rPr>
              <a:t>MPMs are now in-scope of IFRS</a:t>
            </a:r>
            <a:endParaRPr lang="en-US" sz="1250" dirty="0"/>
          </a:p>
        </p:txBody>
      </p:sp>
      <p:sp>
        <p:nvSpPr>
          <p:cNvPr id="15" name="Text 10"/>
          <p:cNvSpPr/>
          <p:nvPr/>
        </p:nvSpPr>
        <p:spPr>
          <a:xfrm>
            <a:off x="484632" y="3063240"/>
            <a:ext cx="3886200" cy="475488"/>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Any performance measure used in external communications and not directly an IFRS total becomes an MPM — requiring a full reconciliation note.</a:t>
            </a:r>
            <a:endParaRPr lang="en-US" sz="1000" dirty="0"/>
          </a:p>
        </p:txBody>
      </p:sp>
      <p:sp>
        <p:nvSpPr>
          <p:cNvPr id="16" name="Shape 11"/>
          <p:cNvSpPr/>
          <p:nvPr/>
        </p:nvSpPr>
        <p:spPr>
          <a:xfrm>
            <a:off x="4754880" y="2514600"/>
            <a:ext cx="4206240" cy="1078992"/>
          </a:xfrm>
          <a:prstGeom prst="roundRect">
            <a:avLst>
              <a:gd name="adj" fmla="val 6780"/>
            </a:avLst>
          </a:prstGeom>
          <a:solidFill>
            <a:srgbClr val="1A1A1A"/>
          </a:solidFill>
          <a:ln/>
          <a:effectLst>
            <a:outerShdw sx="100000" sy="100000" kx="0" ky="0" algn="bl" rotWithShape="0" blurRad="127000" dist="38100" dir="2700000">
              <a:srgbClr val="000000">
                <a:alpha val="50000"/>
              </a:srgbClr>
            </a:outerShdw>
          </a:effectLst>
        </p:spPr>
      </p:sp>
      <p:pic>
        <p:nvPicPr>
          <p:cNvPr id="17" name="Image 3" descr="preencoded.png">    </p:cNvPr>
          <p:cNvPicPr>
            <a:picLocks noChangeAspect="1"/>
          </p:cNvPicPr>
          <p:nvPr/>
        </p:nvPicPr>
        <p:blipFill>
          <a:blip r:embed="rId4"/>
          <a:stretch>
            <a:fillRect/>
          </a:stretch>
        </p:blipFill>
        <p:spPr>
          <a:xfrm>
            <a:off x="4919472" y="2697480"/>
            <a:ext cx="347472" cy="347472"/>
          </a:xfrm>
          <a:prstGeom prst="rect">
            <a:avLst/>
          </a:prstGeom>
        </p:spPr>
      </p:pic>
      <p:sp>
        <p:nvSpPr>
          <p:cNvPr id="18" name="Text 12"/>
          <p:cNvSpPr/>
          <p:nvPr/>
        </p:nvSpPr>
        <p:spPr>
          <a:xfrm>
            <a:off x="5376672" y="2642616"/>
            <a:ext cx="3429000" cy="384048"/>
          </a:xfrm>
          <a:prstGeom prst="rect">
            <a:avLst/>
          </a:prstGeom>
          <a:noFill/>
          <a:ln/>
        </p:spPr>
        <p:txBody>
          <a:bodyPr wrap="square" rtlCol="0" anchor="ctr"/>
          <a:lstStyle/>
          <a:p>
            <a:pPr indent="0" marL="0">
              <a:buNone/>
            </a:pPr>
            <a:r>
              <a:rPr lang="en-US" sz="1250" b="1" dirty="0">
                <a:solidFill>
                  <a:srgbClr val="CCFF00"/>
                </a:solidFill>
                <a:latin typeface="Calibri" pitchFamily="34" charset="0"/>
                <a:ea typeface="Calibri" pitchFamily="34" charset="-122"/>
                <a:cs typeface="Calibri" pitchFamily="34" charset="-120"/>
              </a:rPr>
              <a:t>Three P&amp;L categories</a:t>
            </a:r>
            <a:endParaRPr lang="en-US" sz="1250" dirty="0"/>
          </a:p>
        </p:txBody>
      </p:sp>
      <p:sp>
        <p:nvSpPr>
          <p:cNvPr id="19" name="Text 13"/>
          <p:cNvSpPr/>
          <p:nvPr/>
        </p:nvSpPr>
        <p:spPr>
          <a:xfrm>
            <a:off x="4919472" y="3063240"/>
            <a:ext cx="3886200" cy="475488"/>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Income and expenses must be presented in one of three categories: Operating, Investing or Financing. The logic follows the cash flow statement.</a:t>
            </a:r>
            <a:endParaRPr lang="en-US" sz="1000" dirty="0"/>
          </a:p>
        </p:txBody>
      </p:sp>
      <p:sp>
        <p:nvSpPr>
          <p:cNvPr id="20" name="Shape 14"/>
          <p:cNvSpPr/>
          <p:nvPr/>
        </p:nvSpPr>
        <p:spPr>
          <a:xfrm>
            <a:off x="320040" y="3703320"/>
            <a:ext cx="4206240" cy="1078992"/>
          </a:xfrm>
          <a:prstGeom prst="roundRect">
            <a:avLst>
              <a:gd name="adj" fmla="val 6780"/>
            </a:avLst>
          </a:prstGeom>
          <a:solidFill>
            <a:srgbClr val="1A1A1A"/>
          </a:solidFill>
          <a:ln/>
          <a:effectLst>
            <a:outerShdw sx="100000" sy="100000" kx="0" ky="0" algn="bl" rotWithShape="0" blurRad="127000" dist="38100" dir="2700000">
              <a:srgbClr val="000000">
                <a:alpha val="50000"/>
              </a:srgbClr>
            </a:outerShdw>
          </a:effectLst>
        </p:spPr>
      </p:sp>
      <p:pic>
        <p:nvPicPr>
          <p:cNvPr id="21" name="Image 4" descr="preencoded.png">    </p:cNvPr>
          <p:cNvPicPr>
            <a:picLocks noChangeAspect="1"/>
          </p:cNvPicPr>
          <p:nvPr/>
        </p:nvPicPr>
        <p:blipFill>
          <a:blip r:embed="rId5"/>
          <a:stretch>
            <a:fillRect/>
          </a:stretch>
        </p:blipFill>
        <p:spPr>
          <a:xfrm>
            <a:off x="484632" y="3886200"/>
            <a:ext cx="347472" cy="347472"/>
          </a:xfrm>
          <a:prstGeom prst="rect">
            <a:avLst/>
          </a:prstGeom>
        </p:spPr>
      </p:pic>
      <p:sp>
        <p:nvSpPr>
          <p:cNvPr id="22" name="Text 15"/>
          <p:cNvSpPr/>
          <p:nvPr/>
        </p:nvSpPr>
        <p:spPr>
          <a:xfrm>
            <a:off x="941832" y="3831336"/>
            <a:ext cx="3429000" cy="384048"/>
          </a:xfrm>
          <a:prstGeom prst="rect">
            <a:avLst/>
          </a:prstGeom>
          <a:noFill/>
          <a:ln/>
        </p:spPr>
        <p:txBody>
          <a:bodyPr wrap="square" rtlCol="0" anchor="ctr"/>
          <a:lstStyle/>
          <a:p>
            <a:pPr indent="0" marL="0">
              <a:buNone/>
            </a:pPr>
            <a:r>
              <a:rPr lang="en-US" sz="1250" b="1" dirty="0">
                <a:solidFill>
                  <a:srgbClr val="CCFF00"/>
                </a:solidFill>
                <a:latin typeface="Calibri" pitchFamily="34" charset="0"/>
                <a:ea typeface="Calibri" pitchFamily="34" charset="-122"/>
                <a:cs typeface="Calibri" pitchFamily="34" charset="-120"/>
              </a:rPr>
              <a:t>Systems &amp; processes need updating</a:t>
            </a:r>
            <a:endParaRPr lang="en-US" sz="1250" dirty="0"/>
          </a:p>
        </p:txBody>
      </p:sp>
      <p:sp>
        <p:nvSpPr>
          <p:cNvPr id="23" name="Text 16"/>
          <p:cNvSpPr/>
          <p:nvPr/>
        </p:nvSpPr>
        <p:spPr>
          <a:xfrm>
            <a:off x="484632" y="4251960"/>
            <a:ext cx="3886200" cy="475488"/>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Chart of accounts, consolidation tools, and reporting packs all need to reflect the new category structure. Budget 12–18 months.</a:t>
            </a:r>
            <a:endParaRPr lang="en-US" sz="1000" dirty="0"/>
          </a:p>
        </p:txBody>
      </p:sp>
      <p:sp>
        <p:nvSpPr>
          <p:cNvPr id="24" name="Shape 17"/>
          <p:cNvSpPr/>
          <p:nvPr/>
        </p:nvSpPr>
        <p:spPr>
          <a:xfrm>
            <a:off x="4754880" y="3703320"/>
            <a:ext cx="4206240" cy="1078992"/>
          </a:xfrm>
          <a:prstGeom prst="roundRect">
            <a:avLst>
              <a:gd name="adj" fmla="val 6780"/>
            </a:avLst>
          </a:prstGeom>
          <a:solidFill>
            <a:srgbClr val="1A1A1A"/>
          </a:solidFill>
          <a:ln/>
          <a:effectLst>
            <a:outerShdw sx="100000" sy="100000" kx="0" ky="0" algn="bl" rotWithShape="0" blurRad="127000" dist="38100" dir="2700000">
              <a:srgbClr val="000000">
                <a:alpha val="50000"/>
              </a:srgbClr>
            </a:outerShdw>
          </a:effectLst>
        </p:spPr>
      </p:sp>
      <p:pic>
        <p:nvPicPr>
          <p:cNvPr id="25" name="Image 5" descr="preencoded.png">    </p:cNvPr>
          <p:cNvPicPr>
            <a:picLocks noChangeAspect="1"/>
          </p:cNvPicPr>
          <p:nvPr/>
        </p:nvPicPr>
        <p:blipFill>
          <a:blip r:embed="rId6"/>
          <a:stretch>
            <a:fillRect/>
          </a:stretch>
        </p:blipFill>
        <p:spPr>
          <a:xfrm>
            <a:off x="4919472" y="3886200"/>
            <a:ext cx="347472" cy="347472"/>
          </a:xfrm>
          <a:prstGeom prst="rect">
            <a:avLst/>
          </a:prstGeom>
        </p:spPr>
      </p:pic>
      <p:sp>
        <p:nvSpPr>
          <p:cNvPr id="26" name="Text 18"/>
          <p:cNvSpPr/>
          <p:nvPr/>
        </p:nvSpPr>
        <p:spPr>
          <a:xfrm>
            <a:off x="5376672" y="3831336"/>
            <a:ext cx="3429000" cy="384048"/>
          </a:xfrm>
          <a:prstGeom prst="rect">
            <a:avLst/>
          </a:prstGeom>
          <a:noFill/>
          <a:ln/>
        </p:spPr>
        <p:txBody>
          <a:bodyPr wrap="square" rtlCol="0" anchor="ctr"/>
          <a:lstStyle/>
          <a:p>
            <a:pPr indent="0" marL="0">
              <a:buNone/>
            </a:pPr>
            <a:r>
              <a:rPr lang="en-US" sz="1250" b="1" dirty="0">
                <a:solidFill>
                  <a:srgbClr val="CCFF00"/>
                </a:solidFill>
                <a:latin typeface="Calibri" pitchFamily="34" charset="0"/>
                <a:ea typeface="Calibri" pitchFamily="34" charset="-122"/>
                <a:cs typeface="Calibri" pitchFamily="34" charset="-120"/>
              </a:rPr>
              <a:t>Enhances investor confidence</a:t>
            </a:r>
            <a:endParaRPr lang="en-US" sz="1250" dirty="0"/>
          </a:p>
        </p:txBody>
      </p:sp>
      <p:sp>
        <p:nvSpPr>
          <p:cNvPr id="27" name="Text 19"/>
          <p:cNvSpPr/>
          <p:nvPr/>
        </p:nvSpPr>
        <p:spPr>
          <a:xfrm>
            <a:off x="4919472" y="4251960"/>
            <a:ext cx="3886200" cy="475488"/>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Greater comparability across entities reduces information asymmetry. Well-prepared companies can use IFRS 18 as a transparency signal.</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50505"/>
        </a:solidFill>
      </p:bgPr>
    </p:bg>
    <p:spTree>
      <p:nvGrpSpPr>
        <p:cNvPr id="1" name=""/>
        <p:cNvGrpSpPr/>
        <p:nvPr/>
      </p:nvGrpSpPr>
      <p:grpSpPr>
        <a:xfrm>
          <a:off x="0" y="0"/>
          <a:ext cx="0" cy="0"/>
          <a:chOff x="0" y="0"/>
          <a:chExt cx="0" cy="0"/>
        </a:xfrm>
      </p:grpSpPr>
      <p:sp>
        <p:nvSpPr>
          <p:cNvPr id="2" name="Shape 0"/>
          <p:cNvSpPr/>
          <p:nvPr/>
        </p:nvSpPr>
        <p:spPr>
          <a:xfrm>
            <a:off x="-914400" y="-914400"/>
            <a:ext cx="4572000" cy="4572000"/>
          </a:xfrm>
          <a:prstGeom prst="ellipse">
            <a:avLst/>
          </a:prstGeom>
          <a:solidFill>
            <a:srgbClr val="CCFF00">
              <a:alpha val="8000"/>
            </a:srgbClr>
          </a:solidFill>
          <a:ln w="12700">
            <a:solidFill>
              <a:srgbClr val="CCFF00"/>
            </a:solidFill>
            <a:prstDash val="solid"/>
          </a:ln>
        </p:spPr>
      </p:sp>
      <p:sp>
        <p:nvSpPr>
          <p:cNvPr id="3" name="Shape 1"/>
          <p:cNvSpPr/>
          <p:nvPr/>
        </p:nvSpPr>
        <p:spPr>
          <a:xfrm>
            <a:off x="5943600" y="2286000"/>
            <a:ext cx="3657600" cy="3657600"/>
          </a:xfrm>
          <a:prstGeom prst="ellipse">
            <a:avLst/>
          </a:prstGeom>
          <a:solidFill>
            <a:srgbClr val="CCFF00">
              <a:alpha val="8000"/>
            </a:srgbClr>
          </a:solidFill>
          <a:ln w="12700">
            <a:solidFill>
              <a:srgbClr val="CCFF00"/>
            </a:solidFill>
            <a:prstDash val="solid"/>
          </a:ln>
        </p:spPr>
      </p:sp>
      <p:sp>
        <p:nvSpPr>
          <p:cNvPr id="4" name="Text 2"/>
          <p:cNvSpPr/>
          <p:nvPr/>
        </p:nvSpPr>
        <p:spPr>
          <a:xfrm>
            <a:off x="457200" y="914400"/>
            <a:ext cx="8229600" cy="1828800"/>
          </a:xfrm>
          <a:prstGeom prst="rect">
            <a:avLst/>
          </a:prstGeom>
          <a:noFill/>
          <a:ln/>
        </p:spPr>
        <p:txBody>
          <a:bodyPr wrap="square" rtlCol="0" anchor="ctr"/>
          <a:lstStyle/>
          <a:p>
            <a:pPr algn="ctr" indent="0" marL="0">
              <a:buNone/>
            </a:pPr>
            <a:r>
              <a:rPr lang="en-US" sz="6000" b="1" spc="200" kern="0" dirty="0">
                <a:solidFill>
                  <a:srgbClr val="CCFF00"/>
                </a:solidFill>
                <a:latin typeface="Calibri" pitchFamily="34" charset="0"/>
                <a:ea typeface="Calibri" pitchFamily="34" charset="-122"/>
                <a:cs typeface="Calibri" pitchFamily="34" charset="-120"/>
              </a:rPr>
              <a:t>QUESTIONS &amp;</a:t>
            </a:r>
            <a:endParaRPr lang="en-US" sz="6000" dirty="0"/>
          </a:p>
          <a:p>
            <a:pPr algn="ctr" indent="0" marL="0">
              <a:buNone/>
            </a:pPr>
            <a:r>
              <a:rPr lang="en-US" sz="6000" b="1" spc="200" kern="0" dirty="0">
                <a:solidFill>
                  <a:srgbClr val="CCFF00"/>
                </a:solidFill>
                <a:latin typeface="Calibri" pitchFamily="34" charset="0"/>
                <a:ea typeface="Calibri" pitchFamily="34" charset="-122"/>
                <a:cs typeface="Calibri" pitchFamily="34" charset="-120"/>
              </a:rPr>
              <a:t>DISCUSSION</a:t>
            </a:r>
            <a:endParaRPr lang="en-US" sz="6000" dirty="0"/>
          </a:p>
        </p:txBody>
      </p:sp>
      <p:sp>
        <p:nvSpPr>
          <p:cNvPr id="5" name="Shape 3"/>
          <p:cNvSpPr/>
          <p:nvPr/>
        </p:nvSpPr>
        <p:spPr>
          <a:xfrm>
            <a:off x="1371600" y="2880360"/>
            <a:ext cx="6400800" cy="0"/>
          </a:xfrm>
          <a:prstGeom prst="line">
            <a:avLst/>
          </a:prstGeom>
          <a:noFill/>
          <a:ln w="19050">
            <a:solidFill>
              <a:srgbClr val="CCFF00"/>
            </a:solidFill>
            <a:prstDash val="solid"/>
          </a:ln>
        </p:spPr>
      </p:sp>
      <p:sp>
        <p:nvSpPr>
          <p:cNvPr id="6" name="Text 4"/>
          <p:cNvSpPr/>
          <p:nvPr/>
        </p:nvSpPr>
        <p:spPr>
          <a:xfrm>
            <a:off x="457200" y="3063240"/>
            <a:ext cx="8229600" cy="411480"/>
          </a:xfrm>
          <a:prstGeom prst="rect">
            <a:avLst/>
          </a:prstGeom>
          <a:noFill/>
          <a:ln/>
        </p:spPr>
        <p:txBody>
          <a:bodyPr wrap="square" rtlCol="0" anchor="ctr"/>
          <a:lstStyle/>
          <a:p>
            <a:pPr algn="ctr" indent="0" marL="0">
              <a:buNone/>
            </a:pPr>
            <a:r>
              <a:rPr lang="en-US" sz="1400" dirty="0">
                <a:solidFill>
                  <a:srgbClr val="FFFFFF"/>
                </a:solidFill>
                <a:latin typeface="Calibri" pitchFamily="34" charset="0"/>
                <a:ea typeface="Calibri" pitchFamily="34" charset="-122"/>
                <a:cs typeface="Calibri" pitchFamily="34" charset="-120"/>
              </a:rPr>
              <a:t>IFRS 18 — Presentation of Financial Statements</a:t>
            </a:r>
            <a:endParaRPr lang="en-US" sz="1400" dirty="0"/>
          </a:p>
        </p:txBody>
      </p:sp>
      <p:sp>
        <p:nvSpPr>
          <p:cNvPr id="7" name="Text 5"/>
          <p:cNvSpPr/>
          <p:nvPr/>
        </p:nvSpPr>
        <p:spPr>
          <a:xfrm>
            <a:off x="457200" y="3493008"/>
            <a:ext cx="8229600" cy="347472"/>
          </a:xfrm>
          <a:prstGeom prst="rect">
            <a:avLst/>
          </a:prstGeom>
          <a:noFill/>
          <a:ln/>
        </p:spPr>
        <p:txBody>
          <a:bodyPr wrap="square" rtlCol="0" anchor="ctr"/>
          <a:lstStyle/>
          <a:p>
            <a:pPr algn="ctr" indent="0" marL="0">
              <a:buNone/>
            </a:pPr>
            <a:r>
              <a:rPr lang="en-US" sz="1100" dirty="0">
                <a:solidFill>
                  <a:srgbClr val="888888"/>
                </a:solidFill>
                <a:latin typeface="Calibri" pitchFamily="34" charset="0"/>
                <a:ea typeface="Calibri" pitchFamily="34" charset="-122"/>
                <a:cs typeface="Calibri" pitchFamily="34" charset="-120"/>
              </a:rPr>
              <a:t>Usman  |  Deloitte Large &amp; Complex Corporates  |  June 2026</a:t>
            </a:r>
            <a:endParaRPr lang="en-US" sz="1100" dirty="0"/>
          </a:p>
        </p:txBody>
      </p:sp>
      <p:sp>
        <p:nvSpPr>
          <p:cNvPr id="8" name="Shape 6"/>
          <p:cNvSpPr/>
          <p:nvPr/>
        </p:nvSpPr>
        <p:spPr>
          <a:xfrm>
            <a:off x="1645920" y="4069080"/>
            <a:ext cx="5852160" cy="804672"/>
          </a:xfrm>
          <a:prstGeom prst="roundRect">
            <a:avLst>
              <a:gd name="adj" fmla="val 9091"/>
            </a:avLst>
          </a:prstGeom>
          <a:solidFill>
            <a:srgbClr val="1A1A1A"/>
          </a:solidFill>
          <a:ln/>
        </p:spPr>
      </p:sp>
      <p:sp>
        <p:nvSpPr>
          <p:cNvPr id="9" name="Text 7"/>
          <p:cNvSpPr/>
          <p:nvPr/>
        </p:nvSpPr>
        <p:spPr>
          <a:xfrm>
            <a:off x="1737360" y="4114800"/>
            <a:ext cx="2743200" cy="320040"/>
          </a:xfrm>
          <a:prstGeom prst="rect">
            <a:avLst/>
          </a:prstGeom>
          <a:noFill/>
          <a:ln/>
        </p:spPr>
        <p:txBody>
          <a:bodyPr wrap="square" rtlCol="0" anchor="ctr"/>
          <a:lstStyle/>
          <a:p>
            <a:pPr indent="0" marL="0">
              <a:buNone/>
            </a:pPr>
            <a:r>
              <a:rPr lang="en-US" sz="1100" b="1" dirty="0">
                <a:solidFill>
                  <a:srgbClr val="CCFF00"/>
                </a:solidFill>
                <a:latin typeface="Calibri" pitchFamily="34" charset="0"/>
                <a:ea typeface="Calibri" pitchFamily="34" charset="-122"/>
                <a:cs typeface="Calibri" pitchFamily="34" charset="-120"/>
              </a:rPr>
              <a:t>Further Resources</a:t>
            </a:r>
            <a:endParaRPr lang="en-US" sz="1100" dirty="0"/>
          </a:p>
        </p:txBody>
      </p:sp>
      <p:sp>
        <p:nvSpPr>
          <p:cNvPr id="10" name="Text 8"/>
          <p:cNvSpPr/>
          <p:nvPr/>
        </p:nvSpPr>
        <p:spPr>
          <a:xfrm>
            <a:off x="1737360" y="4443984"/>
            <a:ext cx="5577840" cy="320040"/>
          </a:xfrm>
          <a:prstGeom prst="rect">
            <a:avLst/>
          </a:prstGeom>
          <a:noFill/>
          <a:ln/>
        </p:spPr>
        <p:txBody>
          <a:bodyPr wrap="square" rtlCol="0" anchor="ctr"/>
          <a:lstStyle/>
          <a:p>
            <a:pPr indent="0" marL="0">
              <a:buNone/>
            </a:pPr>
            <a:r>
              <a:rPr lang="en-US" sz="950" i="1" dirty="0">
                <a:solidFill>
                  <a:srgbClr val="FFFFFF"/>
                </a:solidFill>
                <a:latin typeface="Calibri" pitchFamily="34" charset="0"/>
                <a:ea typeface="Calibri" pitchFamily="34" charset="-122"/>
                <a:cs typeface="Calibri" pitchFamily="34" charset="-120"/>
              </a:rPr>
              <a:t>IASB.org/ifrs18  ·  FRC Guidance  ·  Deloitte iGAAP IFRS 18 Module  ·  KPMG Insights on IFRS 18</a:t>
            </a:r>
            <a:endParaRPr lang="en-US" sz="9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50505"/>
        </a:solidFill>
      </p:bgPr>
    </p:bg>
    <p:spTree>
      <p:nvGrpSpPr>
        <p:cNvPr id="1" name=""/>
        <p:cNvGrpSpPr/>
        <p:nvPr/>
      </p:nvGrpSpPr>
      <p:grpSpPr>
        <a:xfrm>
          <a:off x="0" y="0"/>
          <a:ext cx="0" cy="0"/>
          <a:chOff x="0" y="0"/>
          <a:chExt cx="0" cy="0"/>
        </a:xfrm>
      </p:grpSpPr>
      <p:sp>
        <p:nvSpPr>
          <p:cNvPr id="2" name="Text 0"/>
          <p:cNvSpPr/>
          <p:nvPr/>
        </p:nvSpPr>
        <p:spPr>
          <a:xfrm>
            <a:off x="457200" y="274320"/>
            <a:ext cx="8229600" cy="457200"/>
          </a:xfrm>
          <a:prstGeom prst="rect">
            <a:avLst/>
          </a:prstGeom>
          <a:noFill/>
          <a:ln/>
        </p:spPr>
        <p:txBody>
          <a:bodyPr wrap="square" rtlCol="0" anchor="ctr"/>
          <a:lstStyle/>
          <a:p>
            <a:pPr indent="0" marL="0">
              <a:buNone/>
            </a:pPr>
            <a:r>
              <a:rPr lang="en-US" sz="1100" b="1" spc="400" kern="0" dirty="0">
                <a:solidFill>
                  <a:srgbClr val="CCFF00"/>
                </a:solidFill>
                <a:latin typeface="Calibri" pitchFamily="34" charset="0"/>
                <a:ea typeface="Calibri" pitchFamily="34" charset="-122"/>
                <a:cs typeface="Calibri" pitchFamily="34" charset="-120"/>
              </a:rPr>
              <a:t>TODAY'S AGENDA</a:t>
            </a:r>
            <a:endParaRPr lang="en-US" sz="1100" dirty="0"/>
          </a:p>
        </p:txBody>
      </p:sp>
      <p:sp>
        <p:nvSpPr>
          <p:cNvPr id="3" name="Text 1"/>
          <p:cNvSpPr/>
          <p:nvPr/>
        </p:nvSpPr>
        <p:spPr>
          <a:xfrm>
            <a:off x="457200" y="685800"/>
            <a:ext cx="6400800" cy="594360"/>
          </a:xfrm>
          <a:prstGeom prst="rect">
            <a:avLst/>
          </a:prstGeom>
          <a:noFill/>
          <a:ln/>
        </p:spPr>
        <p:txBody>
          <a:bodyPr wrap="square" rtlCol="0" anchor="ctr"/>
          <a:lstStyle/>
          <a:p>
            <a:pPr indent="0" marL="0">
              <a:buNone/>
            </a:pPr>
            <a:r>
              <a:rPr lang="en-US" sz="3400" b="1" dirty="0">
                <a:solidFill>
                  <a:srgbClr val="FFFFFF"/>
                </a:solidFill>
                <a:latin typeface="Calibri" pitchFamily="34" charset="0"/>
                <a:ea typeface="Calibri" pitchFamily="34" charset="-122"/>
                <a:cs typeface="Calibri" pitchFamily="34" charset="-120"/>
              </a:rPr>
              <a:t>What We'll Cover</a:t>
            </a:r>
            <a:endParaRPr lang="en-US" sz="3400" dirty="0"/>
          </a:p>
        </p:txBody>
      </p:sp>
      <p:sp>
        <p:nvSpPr>
          <p:cNvPr id="4" name="Shape 2"/>
          <p:cNvSpPr/>
          <p:nvPr/>
        </p:nvSpPr>
        <p:spPr>
          <a:xfrm>
            <a:off x="365760" y="1463040"/>
            <a:ext cx="3931920" cy="621792"/>
          </a:xfrm>
          <a:prstGeom prst="roundRect">
            <a:avLst>
              <a:gd name="adj" fmla="val 8824"/>
            </a:avLst>
          </a:prstGeom>
          <a:solidFill>
            <a:srgbClr val="1A1A1A"/>
          </a:solidFill>
          <a:ln/>
          <a:effectLst>
            <a:outerShdw sx="100000" sy="100000" kx="0" ky="0" algn="bl" rotWithShape="0" blurRad="127000" dist="38100" dir="2700000">
              <a:srgbClr val="000000">
                <a:alpha val="50000"/>
              </a:srgbClr>
            </a:outerShdw>
          </a:effectLst>
        </p:spPr>
      </p:sp>
      <p:sp>
        <p:nvSpPr>
          <p:cNvPr id="5" name="Shape 3"/>
          <p:cNvSpPr/>
          <p:nvPr/>
        </p:nvSpPr>
        <p:spPr>
          <a:xfrm>
            <a:off x="365760" y="1463040"/>
            <a:ext cx="457200" cy="621792"/>
          </a:xfrm>
          <a:prstGeom prst="roundRect">
            <a:avLst>
              <a:gd name="adj" fmla="val 12000"/>
            </a:avLst>
          </a:prstGeom>
          <a:solidFill>
            <a:srgbClr val="CCFF00"/>
          </a:solidFill>
          <a:ln/>
        </p:spPr>
      </p:sp>
      <p:sp>
        <p:nvSpPr>
          <p:cNvPr id="6" name="Text 4"/>
          <p:cNvSpPr/>
          <p:nvPr/>
        </p:nvSpPr>
        <p:spPr>
          <a:xfrm>
            <a:off x="365760" y="1463040"/>
            <a:ext cx="457200" cy="621792"/>
          </a:xfrm>
          <a:prstGeom prst="rect">
            <a:avLst/>
          </a:prstGeom>
          <a:noFill/>
          <a:ln/>
        </p:spPr>
        <p:txBody>
          <a:bodyPr wrap="square" lIns="0" tIns="0" rIns="0" bIns="0" rtlCol="0" anchor="ctr"/>
          <a:lstStyle/>
          <a:p>
            <a:pPr algn="ctr" indent="0" marL="0">
              <a:buNone/>
            </a:pPr>
            <a:r>
              <a:rPr lang="en-US" sz="1100" b="1" dirty="0">
                <a:solidFill>
                  <a:srgbClr val="050505"/>
                </a:solidFill>
              </a:rPr>
              <a:t>01</a:t>
            </a:r>
            <a:endParaRPr lang="en-US" sz="1100" dirty="0"/>
          </a:p>
        </p:txBody>
      </p:sp>
      <p:sp>
        <p:nvSpPr>
          <p:cNvPr id="7" name="Text 5"/>
          <p:cNvSpPr/>
          <p:nvPr/>
        </p:nvSpPr>
        <p:spPr>
          <a:xfrm>
            <a:off x="896112" y="1463040"/>
            <a:ext cx="3337560" cy="621792"/>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Background &amp; Why IFRS 18 Exists</a:t>
            </a:r>
            <a:endParaRPr lang="en-US" sz="1200" dirty="0"/>
          </a:p>
        </p:txBody>
      </p:sp>
      <p:sp>
        <p:nvSpPr>
          <p:cNvPr id="8" name="Shape 6"/>
          <p:cNvSpPr/>
          <p:nvPr/>
        </p:nvSpPr>
        <p:spPr>
          <a:xfrm>
            <a:off x="4663440" y="1463040"/>
            <a:ext cx="3931920" cy="621792"/>
          </a:xfrm>
          <a:prstGeom prst="roundRect">
            <a:avLst>
              <a:gd name="adj" fmla="val 8824"/>
            </a:avLst>
          </a:prstGeom>
          <a:solidFill>
            <a:srgbClr val="1A1A1A"/>
          </a:solidFill>
          <a:ln/>
          <a:effectLst>
            <a:outerShdw sx="100000" sy="100000" kx="0" ky="0" algn="bl" rotWithShape="0" blurRad="127000" dist="38100" dir="2700000">
              <a:srgbClr val="000000">
                <a:alpha val="50000"/>
              </a:srgbClr>
            </a:outerShdw>
          </a:effectLst>
        </p:spPr>
      </p:sp>
      <p:sp>
        <p:nvSpPr>
          <p:cNvPr id="9" name="Shape 7"/>
          <p:cNvSpPr/>
          <p:nvPr/>
        </p:nvSpPr>
        <p:spPr>
          <a:xfrm>
            <a:off x="4663440" y="1463040"/>
            <a:ext cx="457200" cy="621792"/>
          </a:xfrm>
          <a:prstGeom prst="roundRect">
            <a:avLst>
              <a:gd name="adj" fmla="val 12000"/>
            </a:avLst>
          </a:prstGeom>
          <a:solidFill>
            <a:srgbClr val="CCFF00"/>
          </a:solidFill>
          <a:ln/>
        </p:spPr>
      </p:sp>
      <p:sp>
        <p:nvSpPr>
          <p:cNvPr id="10" name="Text 8"/>
          <p:cNvSpPr/>
          <p:nvPr/>
        </p:nvSpPr>
        <p:spPr>
          <a:xfrm>
            <a:off x="4663440" y="1463040"/>
            <a:ext cx="457200" cy="621792"/>
          </a:xfrm>
          <a:prstGeom prst="rect">
            <a:avLst/>
          </a:prstGeom>
          <a:noFill/>
          <a:ln/>
        </p:spPr>
        <p:txBody>
          <a:bodyPr wrap="square" lIns="0" tIns="0" rIns="0" bIns="0" rtlCol="0" anchor="ctr"/>
          <a:lstStyle/>
          <a:p>
            <a:pPr algn="ctr" indent="0" marL="0">
              <a:buNone/>
            </a:pPr>
            <a:r>
              <a:rPr lang="en-US" sz="1100" b="1" dirty="0">
                <a:solidFill>
                  <a:srgbClr val="050505"/>
                </a:solidFill>
              </a:rPr>
              <a:t>02</a:t>
            </a:r>
            <a:endParaRPr lang="en-US" sz="1100" dirty="0"/>
          </a:p>
        </p:txBody>
      </p:sp>
      <p:sp>
        <p:nvSpPr>
          <p:cNvPr id="11" name="Text 9"/>
          <p:cNvSpPr/>
          <p:nvPr/>
        </p:nvSpPr>
        <p:spPr>
          <a:xfrm>
            <a:off x="5193792" y="1463040"/>
            <a:ext cx="3337560" cy="621792"/>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Effective Date &amp; Transition Requirements</a:t>
            </a:r>
            <a:endParaRPr lang="en-US" sz="1200" dirty="0"/>
          </a:p>
        </p:txBody>
      </p:sp>
      <p:sp>
        <p:nvSpPr>
          <p:cNvPr id="12" name="Shape 10"/>
          <p:cNvSpPr/>
          <p:nvPr/>
        </p:nvSpPr>
        <p:spPr>
          <a:xfrm>
            <a:off x="365760" y="2212848"/>
            <a:ext cx="3931920" cy="621792"/>
          </a:xfrm>
          <a:prstGeom prst="roundRect">
            <a:avLst>
              <a:gd name="adj" fmla="val 8824"/>
            </a:avLst>
          </a:prstGeom>
          <a:solidFill>
            <a:srgbClr val="1A1A1A"/>
          </a:solidFill>
          <a:ln/>
          <a:effectLst>
            <a:outerShdw sx="100000" sy="100000" kx="0" ky="0" algn="bl" rotWithShape="0" blurRad="127000" dist="38100" dir="2700000">
              <a:srgbClr val="000000">
                <a:alpha val="50000"/>
              </a:srgbClr>
            </a:outerShdw>
          </a:effectLst>
        </p:spPr>
      </p:sp>
      <p:sp>
        <p:nvSpPr>
          <p:cNvPr id="13" name="Shape 11"/>
          <p:cNvSpPr/>
          <p:nvPr/>
        </p:nvSpPr>
        <p:spPr>
          <a:xfrm>
            <a:off x="365760" y="2212848"/>
            <a:ext cx="457200" cy="621792"/>
          </a:xfrm>
          <a:prstGeom prst="roundRect">
            <a:avLst>
              <a:gd name="adj" fmla="val 12000"/>
            </a:avLst>
          </a:prstGeom>
          <a:solidFill>
            <a:srgbClr val="CCFF00"/>
          </a:solidFill>
          <a:ln/>
        </p:spPr>
      </p:sp>
      <p:sp>
        <p:nvSpPr>
          <p:cNvPr id="14" name="Text 12"/>
          <p:cNvSpPr/>
          <p:nvPr/>
        </p:nvSpPr>
        <p:spPr>
          <a:xfrm>
            <a:off x="365760" y="2212848"/>
            <a:ext cx="457200" cy="621792"/>
          </a:xfrm>
          <a:prstGeom prst="rect">
            <a:avLst/>
          </a:prstGeom>
          <a:noFill/>
          <a:ln/>
        </p:spPr>
        <p:txBody>
          <a:bodyPr wrap="square" lIns="0" tIns="0" rIns="0" bIns="0" rtlCol="0" anchor="ctr"/>
          <a:lstStyle/>
          <a:p>
            <a:pPr algn="ctr" indent="0" marL="0">
              <a:buNone/>
            </a:pPr>
            <a:r>
              <a:rPr lang="en-US" sz="1100" b="1" dirty="0">
                <a:solidFill>
                  <a:srgbClr val="050505"/>
                </a:solidFill>
              </a:rPr>
              <a:t>03</a:t>
            </a:r>
            <a:endParaRPr lang="en-US" sz="1100" dirty="0"/>
          </a:p>
        </p:txBody>
      </p:sp>
      <p:sp>
        <p:nvSpPr>
          <p:cNvPr id="15" name="Text 13"/>
          <p:cNvSpPr/>
          <p:nvPr/>
        </p:nvSpPr>
        <p:spPr>
          <a:xfrm>
            <a:off x="896112" y="2212848"/>
            <a:ext cx="3337560" cy="621792"/>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Key Changes vs IAS 1</a:t>
            </a:r>
            <a:endParaRPr lang="en-US" sz="1200" dirty="0"/>
          </a:p>
        </p:txBody>
      </p:sp>
      <p:sp>
        <p:nvSpPr>
          <p:cNvPr id="16" name="Shape 14"/>
          <p:cNvSpPr/>
          <p:nvPr/>
        </p:nvSpPr>
        <p:spPr>
          <a:xfrm>
            <a:off x="4663440" y="2212848"/>
            <a:ext cx="3931920" cy="621792"/>
          </a:xfrm>
          <a:prstGeom prst="roundRect">
            <a:avLst>
              <a:gd name="adj" fmla="val 8824"/>
            </a:avLst>
          </a:prstGeom>
          <a:solidFill>
            <a:srgbClr val="1A1A1A"/>
          </a:solidFill>
          <a:ln/>
          <a:effectLst>
            <a:outerShdw sx="100000" sy="100000" kx="0" ky="0" algn="bl" rotWithShape="0" blurRad="127000" dist="38100" dir="2700000">
              <a:srgbClr val="000000">
                <a:alpha val="50000"/>
              </a:srgbClr>
            </a:outerShdw>
          </a:effectLst>
        </p:spPr>
      </p:sp>
      <p:sp>
        <p:nvSpPr>
          <p:cNvPr id="17" name="Shape 15"/>
          <p:cNvSpPr/>
          <p:nvPr/>
        </p:nvSpPr>
        <p:spPr>
          <a:xfrm>
            <a:off x="4663440" y="2212848"/>
            <a:ext cx="457200" cy="621792"/>
          </a:xfrm>
          <a:prstGeom prst="roundRect">
            <a:avLst>
              <a:gd name="adj" fmla="val 12000"/>
            </a:avLst>
          </a:prstGeom>
          <a:solidFill>
            <a:srgbClr val="CCFF00"/>
          </a:solidFill>
          <a:ln/>
        </p:spPr>
      </p:sp>
      <p:sp>
        <p:nvSpPr>
          <p:cNvPr id="18" name="Text 16"/>
          <p:cNvSpPr/>
          <p:nvPr/>
        </p:nvSpPr>
        <p:spPr>
          <a:xfrm>
            <a:off x="4663440" y="2212848"/>
            <a:ext cx="457200" cy="621792"/>
          </a:xfrm>
          <a:prstGeom prst="rect">
            <a:avLst/>
          </a:prstGeom>
          <a:noFill/>
          <a:ln/>
        </p:spPr>
        <p:txBody>
          <a:bodyPr wrap="square" lIns="0" tIns="0" rIns="0" bIns="0" rtlCol="0" anchor="ctr"/>
          <a:lstStyle/>
          <a:p>
            <a:pPr algn="ctr" indent="0" marL="0">
              <a:buNone/>
            </a:pPr>
            <a:r>
              <a:rPr lang="en-US" sz="1100" b="1" dirty="0">
                <a:solidFill>
                  <a:srgbClr val="050505"/>
                </a:solidFill>
              </a:rPr>
              <a:t>04</a:t>
            </a:r>
            <a:endParaRPr lang="en-US" sz="1100" dirty="0"/>
          </a:p>
        </p:txBody>
      </p:sp>
      <p:sp>
        <p:nvSpPr>
          <p:cNvPr id="19" name="Text 17"/>
          <p:cNvSpPr/>
          <p:nvPr/>
        </p:nvSpPr>
        <p:spPr>
          <a:xfrm>
            <a:off x="5193792" y="2212848"/>
            <a:ext cx="3337560" cy="621792"/>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New Income Statement Structure</a:t>
            </a:r>
            <a:endParaRPr lang="en-US" sz="1200" dirty="0"/>
          </a:p>
        </p:txBody>
      </p:sp>
      <p:sp>
        <p:nvSpPr>
          <p:cNvPr id="20" name="Shape 18"/>
          <p:cNvSpPr/>
          <p:nvPr/>
        </p:nvSpPr>
        <p:spPr>
          <a:xfrm>
            <a:off x="365760" y="2962656"/>
            <a:ext cx="3931920" cy="621792"/>
          </a:xfrm>
          <a:prstGeom prst="roundRect">
            <a:avLst>
              <a:gd name="adj" fmla="val 8824"/>
            </a:avLst>
          </a:prstGeom>
          <a:solidFill>
            <a:srgbClr val="1A1A1A"/>
          </a:solidFill>
          <a:ln/>
          <a:effectLst>
            <a:outerShdw sx="100000" sy="100000" kx="0" ky="0" algn="bl" rotWithShape="0" blurRad="127000" dist="38100" dir="2700000">
              <a:srgbClr val="000000">
                <a:alpha val="50000"/>
              </a:srgbClr>
            </a:outerShdw>
          </a:effectLst>
        </p:spPr>
      </p:sp>
      <p:sp>
        <p:nvSpPr>
          <p:cNvPr id="21" name="Shape 19"/>
          <p:cNvSpPr/>
          <p:nvPr/>
        </p:nvSpPr>
        <p:spPr>
          <a:xfrm>
            <a:off x="365760" y="2962656"/>
            <a:ext cx="457200" cy="621792"/>
          </a:xfrm>
          <a:prstGeom prst="roundRect">
            <a:avLst>
              <a:gd name="adj" fmla="val 12000"/>
            </a:avLst>
          </a:prstGeom>
          <a:solidFill>
            <a:srgbClr val="CCFF00"/>
          </a:solidFill>
          <a:ln/>
        </p:spPr>
      </p:sp>
      <p:sp>
        <p:nvSpPr>
          <p:cNvPr id="22" name="Text 20"/>
          <p:cNvSpPr/>
          <p:nvPr/>
        </p:nvSpPr>
        <p:spPr>
          <a:xfrm>
            <a:off x="365760" y="2962656"/>
            <a:ext cx="457200" cy="621792"/>
          </a:xfrm>
          <a:prstGeom prst="rect">
            <a:avLst/>
          </a:prstGeom>
          <a:noFill/>
          <a:ln/>
        </p:spPr>
        <p:txBody>
          <a:bodyPr wrap="square" lIns="0" tIns="0" rIns="0" bIns="0" rtlCol="0" anchor="ctr"/>
          <a:lstStyle/>
          <a:p>
            <a:pPr algn="ctr" indent="0" marL="0">
              <a:buNone/>
            </a:pPr>
            <a:r>
              <a:rPr lang="en-US" sz="1100" b="1" dirty="0">
                <a:solidFill>
                  <a:srgbClr val="050505"/>
                </a:solidFill>
              </a:rPr>
              <a:t>05</a:t>
            </a:r>
            <a:endParaRPr lang="en-US" sz="1100" dirty="0"/>
          </a:p>
        </p:txBody>
      </p:sp>
      <p:sp>
        <p:nvSpPr>
          <p:cNvPr id="23" name="Text 21"/>
          <p:cNvSpPr/>
          <p:nvPr/>
        </p:nvSpPr>
        <p:spPr>
          <a:xfrm>
            <a:off x="896112" y="2962656"/>
            <a:ext cx="3337560" cy="621792"/>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MPMs — Management Performance Measures</a:t>
            </a:r>
            <a:endParaRPr lang="en-US" sz="1200" dirty="0"/>
          </a:p>
        </p:txBody>
      </p:sp>
      <p:sp>
        <p:nvSpPr>
          <p:cNvPr id="24" name="Shape 22"/>
          <p:cNvSpPr/>
          <p:nvPr/>
        </p:nvSpPr>
        <p:spPr>
          <a:xfrm>
            <a:off x="4663440" y="2962656"/>
            <a:ext cx="3931920" cy="621792"/>
          </a:xfrm>
          <a:prstGeom prst="roundRect">
            <a:avLst>
              <a:gd name="adj" fmla="val 8824"/>
            </a:avLst>
          </a:prstGeom>
          <a:solidFill>
            <a:srgbClr val="1A1A1A"/>
          </a:solidFill>
          <a:ln/>
          <a:effectLst>
            <a:outerShdw sx="100000" sy="100000" kx="0" ky="0" algn="bl" rotWithShape="0" blurRad="127000" dist="38100" dir="2700000">
              <a:srgbClr val="000000">
                <a:alpha val="50000"/>
              </a:srgbClr>
            </a:outerShdw>
          </a:effectLst>
        </p:spPr>
      </p:sp>
      <p:sp>
        <p:nvSpPr>
          <p:cNvPr id="25" name="Shape 23"/>
          <p:cNvSpPr/>
          <p:nvPr/>
        </p:nvSpPr>
        <p:spPr>
          <a:xfrm>
            <a:off x="4663440" y="2962656"/>
            <a:ext cx="457200" cy="621792"/>
          </a:xfrm>
          <a:prstGeom prst="roundRect">
            <a:avLst>
              <a:gd name="adj" fmla="val 12000"/>
            </a:avLst>
          </a:prstGeom>
          <a:solidFill>
            <a:srgbClr val="CCFF00"/>
          </a:solidFill>
          <a:ln/>
        </p:spPr>
      </p:sp>
      <p:sp>
        <p:nvSpPr>
          <p:cNvPr id="26" name="Text 24"/>
          <p:cNvSpPr/>
          <p:nvPr/>
        </p:nvSpPr>
        <p:spPr>
          <a:xfrm>
            <a:off x="4663440" y="2962656"/>
            <a:ext cx="457200" cy="621792"/>
          </a:xfrm>
          <a:prstGeom prst="rect">
            <a:avLst/>
          </a:prstGeom>
          <a:noFill/>
          <a:ln/>
        </p:spPr>
        <p:txBody>
          <a:bodyPr wrap="square" lIns="0" tIns="0" rIns="0" bIns="0" rtlCol="0" anchor="ctr"/>
          <a:lstStyle/>
          <a:p>
            <a:pPr algn="ctr" indent="0" marL="0">
              <a:buNone/>
            </a:pPr>
            <a:r>
              <a:rPr lang="en-US" sz="1100" b="1" dirty="0">
                <a:solidFill>
                  <a:srgbClr val="050505"/>
                </a:solidFill>
              </a:rPr>
              <a:t>06</a:t>
            </a:r>
            <a:endParaRPr lang="en-US" sz="1100" dirty="0"/>
          </a:p>
        </p:txBody>
      </p:sp>
      <p:sp>
        <p:nvSpPr>
          <p:cNvPr id="27" name="Text 25"/>
          <p:cNvSpPr/>
          <p:nvPr/>
        </p:nvSpPr>
        <p:spPr>
          <a:xfrm>
            <a:off x="5193792" y="2962656"/>
            <a:ext cx="3337560" cy="621792"/>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Impact on Companies &amp; Sectors</a:t>
            </a:r>
            <a:endParaRPr lang="en-US" sz="1200" dirty="0"/>
          </a:p>
        </p:txBody>
      </p:sp>
      <p:sp>
        <p:nvSpPr>
          <p:cNvPr id="28" name="Shape 26"/>
          <p:cNvSpPr/>
          <p:nvPr/>
        </p:nvSpPr>
        <p:spPr>
          <a:xfrm>
            <a:off x="365760" y="3712464"/>
            <a:ext cx="3931920" cy="621792"/>
          </a:xfrm>
          <a:prstGeom prst="roundRect">
            <a:avLst>
              <a:gd name="adj" fmla="val 8824"/>
            </a:avLst>
          </a:prstGeom>
          <a:solidFill>
            <a:srgbClr val="1A1A1A"/>
          </a:solidFill>
          <a:ln/>
          <a:effectLst>
            <a:outerShdw sx="100000" sy="100000" kx="0" ky="0" algn="bl" rotWithShape="0" blurRad="127000" dist="38100" dir="2700000">
              <a:srgbClr val="000000">
                <a:alpha val="50000"/>
              </a:srgbClr>
            </a:outerShdw>
          </a:effectLst>
        </p:spPr>
      </p:sp>
      <p:sp>
        <p:nvSpPr>
          <p:cNvPr id="29" name="Shape 27"/>
          <p:cNvSpPr/>
          <p:nvPr/>
        </p:nvSpPr>
        <p:spPr>
          <a:xfrm>
            <a:off x="365760" y="3712464"/>
            <a:ext cx="457200" cy="621792"/>
          </a:xfrm>
          <a:prstGeom prst="roundRect">
            <a:avLst>
              <a:gd name="adj" fmla="val 12000"/>
            </a:avLst>
          </a:prstGeom>
          <a:solidFill>
            <a:srgbClr val="CCFF00"/>
          </a:solidFill>
          <a:ln/>
        </p:spPr>
      </p:sp>
      <p:sp>
        <p:nvSpPr>
          <p:cNvPr id="30" name="Text 28"/>
          <p:cNvSpPr/>
          <p:nvPr/>
        </p:nvSpPr>
        <p:spPr>
          <a:xfrm>
            <a:off x="365760" y="3712464"/>
            <a:ext cx="457200" cy="621792"/>
          </a:xfrm>
          <a:prstGeom prst="rect">
            <a:avLst/>
          </a:prstGeom>
          <a:noFill/>
          <a:ln/>
        </p:spPr>
        <p:txBody>
          <a:bodyPr wrap="square" lIns="0" tIns="0" rIns="0" bIns="0" rtlCol="0" anchor="ctr"/>
          <a:lstStyle/>
          <a:p>
            <a:pPr algn="ctr" indent="0" marL="0">
              <a:buNone/>
            </a:pPr>
            <a:r>
              <a:rPr lang="en-US" sz="1100" b="1" dirty="0">
                <a:solidFill>
                  <a:srgbClr val="050505"/>
                </a:solidFill>
              </a:rPr>
              <a:t>07</a:t>
            </a:r>
            <a:endParaRPr lang="en-US" sz="1100" dirty="0"/>
          </a:p>
        </p:txBody>
      </p:sp>
      <p:sp>
        <p:nvSpPr>
          <p:cNvPr id="31" name="Text 29"/>
          <p:cNvSpPr/>
          <p:nvPr/>
        </p:nvSpPr>
        <p:spPr>
          <a:xfrm>
            <a:off x="896112" y="3712464"/>
            <a:ext cx="3337560" cy="621792"/>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FTSE Case Study — Pre vs Post Comparison</a:t>
            </a:r>
            <a:endParaRPr lang="en-US" sz="1200" dirty="0"/>
          </a:p>
        </p:txBody>
      </p:sp>
      <p:sp>
        <p:nvSpPr>
          <p:cNvPr id="32" name="Shape 30"/>
          <p:cNvSpPr/>
          <p:nvPr/>
        </p:nvSpPr>
        <p:spPr>
          <a:xfrm>
            <a:off x="4663440" y="3712464"/>
            <a:ext cx="3931920" cy="621792"/>
          </a:xfrm>
          <a:prstGeom prst="roundRect">
            <a:avLst>
              <a:gd name="adj" fmla="val 8824"/>
            </a:avLst>
          </a:prstGeom>
          <a:solidFill>
            <a:srgbClr val="1A1A1A"/>
          </a:solidFill>
          <a:ln/>
          <a:effectLst>
            <a:outerShdw sx="100000" sy="100000" kx="0" ky="0" algn="bl" rotWithShape="0" blurRad="127000" dist="38100" dir="2700000">
              <a:srgbClr val="000000">
                <a:alpha val="50000"/>
              </a:srgbClr>
            </a:outerShdw>
          </a:effectLst>
        </p:spPr>
      </p:sp>
      <p:sp>
        <p:nvSpPr>
          <p:cNvPr id="33" name="Shape 31"/>
          <p:cNvSpPr/>
          <p:nvPr/>
        </p:nvSpPr>
        <p:spPr>
          <a:xfrm>
            <a:off x="4663440" y="3712464"/>
            <a:ext cx="457200" cy="621792"/>
          </a:xfrm>
          <a:prstGeom prst="roundRect">
            <a:avLst>
              <a:gd name="adj" fmla="val 12000"/>
            </a:avLst>
          </a:prstGeom>
          <a:solidFill>
            <a:srgbClr val="CCFF00"/>
          </a:solidFill>
          <a:ln/>
        </p:spPr>
      </p:sp>
      <p:sp>
        <p:nvSpPr>
          <p:cNvPr id="34" name="Text 32"/>
          <p:cNvSpPr/>
          <p:nvPr/>
        </p:nvSpPr>
        <p:spPr>
          <a:xfrm>
            <a:off x="4663440" y="3712464"/>
            <a:ext cx="457200" cy="621792"/>
          </a:xfrm>
          <a:prstGeom prst="rect">
            <a:avLst/>
          </a:prstGeom>
          <a:noFill/>
          <a:ln/>
        </p:spPr>
        <p:txBody>
          <a:bodyPr wrap="square" lIns="0" tIns="0" rIns="0" bIns="0" rtlCol="0" anchor="ctr"/>
          <a:lstStyle/>
          <a:p>
            <a:pPr algn="ctr" indent="0" marL="0">
              <a:buNone/>
            </a:pPr>
            <a:r>
              <a:rPr lang="en-US" sz="1100" b="1" dirty="0">
                <a:solidFill>
                  <a:srgbClr val="050505"/>
                </a:solidFill>
              </a:rPr>
              <a:t>08</a:t>
            </a:r>
            <a:endParaRPr lang="en-US" sz="1100" dirty="0"/>
          </a:p>
        </p:txBody>
      </p:sp>
      <p:sp>
        <p:nvSpPr>
          <p:cNvPr id="35" name="Text 33"/>
          <p:cNvSpPr/>
          <p:nvPr/>
        </p:nvSpPr>
        <p:spPr>
          <a:xfrm>
            <a:off x="5193792" y="3712464"/>
            <a:ext cx="3337560" cy="621792"/>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Implementation Roadmap</a:t>
            </a:r>
            <a:endParaRPr lang="en-US" sz="1200" dirty="0"/>
          </a:p>
        </p:txBody>
      </p:sp>
      <p:sp>
        <p:nvSpPr>
          <p:cNvPr id="36" name="Shape 34"/>
          <p:cNvSpPr/>
          <p:nvPr/>
        </p:nvSpPr>
        <p:spPr>
          <a:xfrm>
            <a:off x="365760" y="4462272"/>
            <a:ext cx="3931920" cy="621792"/>
          </a:xfrm>
          <a:prstGeom prst="roundRect">
            <a:avLst>
              <a:gd name="adj" fmla="val 8824"/>
            </a:avLst>
          </a:prstGeom>
          <a:solidFill>
            <a:srgbClr val="1A1A1A"/>
          </a:solidFill>
          <a:ln/>
          <a:effectLst>
            <a:outerShdw sx="100000" sy="100000" kx="0" ky="0" algn="bl" rotWithShape="0" blurRad="127000" dist="38100" dir="2700000">
              <a:srgbClr val="000000">
                <a:alpha val="50000"/>
              </a:srgbClr>
            </a:outerShdw>
          </a:effectLst>
        </p:spPr>
      </p:sp>
      <p:sp>
        <p:nvSpPr>
          <p:cNvPr id="37" name="Shape 35"/>
          <p:cNvSpPr/>
          <p:nvPr/>
        </p:nvSpPr>
        <p:spPr>
          <a:xfrm>
            <a:off x="365760" y="4462272"/>
            <a:ext cx="457200" cy="621792"/>
          </a:xfrm>
          <a:prstGeom prst="roundRect">
            <a:avLst>
              <a:gd name="adj" fmla="val 12000"/>
            </a:avLst>
          </a:prstGeom>
          <a:solidFill>
            <a:srgbClr val="CCFF00"/>
          </a:solidFill>
          <a:ln/>
        </p:spPr>
      </p:sp>
      <p:sp>
        <p:nvSpPr>
          <p:cNvPr id="38" name="Text 36"/>
          <p:cNvSpPr/>
          <p:nvPr/>
        </p:nvSpPr>
        <p:spPr>
          <a:xfrm>
            <a:off x="365760" y="4462272"/>
            <a:ext cx="457200" cy="621792"/>
          </a:xfrm>
          <a:prstGeom prst="rect">
            <a:avLst/>
          </a:prstGeom>
          <a:noFill/>
          <a:ln/>
        </p:spPr>
        <p:txBody>
          <a:bodyPr wrap="square" lIns="0" tIns="0" rIns="0" bIns="0" rtlCol="0" anchor="ctr"/>
          <a:lstStyle/>
          <a:p>
            <a:pPr algn="ctr" indent="0" marL="0">
              <a:buNone/>
            </a:pPr>
            <a:r>
              <a:rPr lang="en-US" sz="1100" b="1" dirty="0">
                <a:solidFill>
                  <a:srgbClr val="050505"/>
                </a:solidFill>
              </a:rPr>
              <a:t>09</a:t>
            </a:r>
            <a:endParaRPr lang="en-US" sz="1100" dirty="0"/>
          </a:p>
        </p:txBody>
      </p:sp>
      <p:sp>
        <p:nvSpPr>
          <p:cNvPr id="39" name="Text 37"/>
          <p:cNvSpPr/>
          <p:nvPr/>
        </p:nvSpPr>
        <p:spPr>
          <a:xfrm>
            <a:off x="896112" y="4462272"/>
            <a:ext cx="3337560" cy="621792"/>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Key Takeaways &amp; Q&amp;A</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50505"/>
        </a:solidFill>
      </p:bgPr>
    </p:bg>
    <p:spTree>
      <p:nvGrpSpPr>
        <p:cNvPr id="1" name=""/>
        <p:cNvGrpSpPr/>
        <p:nvPr/>
      </p:nvGrpSpPr>
      <p:grpSpPr>
        <a:xfrm>
          <a:off x="0" y="0"/>
          <a:ext cx="0" cy="0"/>
          <a:chOff x="0" y="0"/>
          <a:chExt cx="0" cy="0"/>
        </a:xfrm>
      </p:grpSpPr>
      <p:sp>
        <p:nvSpPr>
          <p:cNvPr id="2" name="Text 0"/>
          <p:cNvSpPr/>
          <p:nvPr/>
        </p:nvSpPr>
        <p:spPr>
          <a:xfrm>
            <a:off x="457200" y="256032"/>
            <a:ext cx="8229600" cy="320040"/>
          </a:xfrm>
          <a:prstGeom prst="rect">
            <a:avLst/>
          </a:prstGeom>
          <a:noFill/>
          <a:ln/>
        </p:spPr>
        <p:txBody>
          <a:bodyPr wrap="square" rtlCol="0" anchor="ctr"/>
          <a:lstStyle/>
          <a:p>
            <a:pPr indent="0" marL="0">
              <a:buNone/>
            </a:pPr>
            <a:r>
              <a:rPr lang="en-US" sz="1000" b="1" spc="400" kern="0" dirty="0">
                <a:solidFill>
                  <a:srgbClr val="CCFF00"/>
                </a:solidFill>
                <a:latin typeface="Calibri" pitchFamily="34" charset="0"/>
                <a:ea typeface="Calibri" pitchFamily="34" charset="-122"/>
                <a:cs typeface="Calibri" pitchFamily="34" charset="-120"/>
              </a:rPr>
              <a:t>BACKGROUND</a:t>
            </a:r>
            <a:endParaRPr lang="en-US" sz="1000" dirty="0"/>
          </a:p>
        </p:txBody>
      </p:sp>
      <p:sp>
        <p:nvSpPr>
          <p:cNvPr id="3" name="Text 1"/>
          <p:cNvSpPr/>
          <p:nvPr/>
        </p:nvSpPr>
        <p:spPr>
          <a:xfrm>
            <a:off x="457200" y="566928"/>
            <a:ext cx="7772400" cy="640080"/>
          </a:xfrm>
          <a:prstGeom prst="rect">
            <a:avLst/>
          </a:prstGeom>
          <a:noFill/>
          <a:ln/>
        </p:spPr>
        <p:txBody>
          <a:bodyPr wrap="square" rtlCol="0" anchor="ctr"/>
          <a:lstStyle/>
          <a:p>
            <a:pPr indent="0" marL="0">
              <a:buNone/>
            </a:pPr>
            <a:r>
              <a:rPr lang="en-US" sz="3000" b="1" dirty="0">
                <a:solidFill>
                  <a:srgbClr val="FFFFFF"/>
                </a:solidFill>
                <a:latin typeface="Calibri" pitchFamily="34" charset="0"/>
                <a:ea typeface="Calibri" pitchFamily="34" charset="-122"/>
                <a:cs typeface="Calibri" pitchFamily="34" charset="-120"/>
              </a:rPr>
              <a:t>Why Did the IASB Replace IAS 1?</a:t>
            </a:r>
            <a:endParaRPr lang="en-US" sz="3000" dirty="0"/>
          </a:p>
        </p:txBody>
      </p:sp>
      <p:sp>
        <p:nvSpPr>
          <p:cNvPr id="4" name="Shape 2"/>
          <p:cNvSpPr/>
          <p:nvPr/>
        </p:nvSpPr>
        <p:spPr>
          <a:xfrm>
            <a:off x="365760" y="1417320"/>
            <a:ext cx="3977640" cy="1417320"/>
          </a:xfrm>
          <a:prstGeom prst="roundRect">
            <a:avLst>
              <a:gd name="adj" fmla="val 5161"/>
            </a:avLst>
          </a:prstGeom>
          <a:solidFill>
            <a:srgbClr val="1A1A1A"/>
          </a:solidFill>
          <a:ln/>
          <a:effectLst>
            <a:outerShdw sx="100000" sy="100000" kx="0" ky="0" algn="bl" rotWithShape="0" blurRad="127000" dist="38100" dir="2700000">
              <a:srgbClr val="000000">
                <a:alpha val="50000"/>
              </a:srgbClr>
            </a:outerShdw>
          </a:effectLst>
        </p:spPr>
      </p:sp>
      <p:pic>
        <p:nvPicPr>
          <p:cNvPr id="5" name="Image 0" descr="preencoded.png">    </p:cNvPr>
          <p:cNvPicPr>
            <a:picLocks noChangeAspect="1"/>
          </p:cNvPicPr>
          <p:nvPr/>
        </p:nvPicPr>
        <p:blipFill>
          <a:blip r:embed="rId1"/>
          <a:stretch>
            <a:fillRect/>
          </a:stretch>
        </p:blipFill>
        <p:spPr>
          <a:xfrm>
            <a:off x="548640" y="1645920"/>
            <a:ext cx="347472" cy="347472"/>
          </a:xfrm>
          <a:prstGeom prst="rect">
            <a:avLst/>
          </a:prstGeom>
        </p:spPr>
      </p:pic>
      <p:sp>
        <p:nvSpPr>
          <p:cNvPr id="6" name="Text 3"/>
          <p:cNvSpPr/>
          <p:nvPr/>
        </p:nvSpPr>
        <p:spPr>
          <a:xfrm>
            <a:off x="1005840" y="1581912"/>
            <a:ext cx="3200400" cy="347472"/>
          </a:xfrm>
          <a:prstGeom prst="rect">
            <a:avLst/>
          </a:prstGeom>
          <a:noFill/>
          <a:ln/>
        </p:spPr>
        <p:txBody>
          <a:bodyPr wrap="square" rtlCol="0" anchor="ctr"/>
          <a:lstStyle/>
          <a:p>
            <a:pPr indent="0" marL="0">
              <a:buNone/>
            </a:pPr>
            <a:r>
              <a:rPr lang="en-US" sz="1300" b="1" dirty="0">
                <a:solidFill>
                  <a:srgbClr val="CCFF00"/>
                </a:solidFill>
                <a:latin typeface="Calibri" pitchFamily="34" charset="0"/>
                <a:ea typeface="Calibri" pitchFamily="34" charset="-122"/>
                <a:cs typeface="Calibri" pitchFamily="34" charset="-120"/>
              </a:rPr>
              <a:t>Lack of Comparability</a:t>
            </a:r>
            <a:endParaRPr lang="en-US" sz="1300" dirty="0"/>
          </a:p>
        </p:txBody>
      </p:sp>
      <p:sp>
        <p:nvSpPr>
          <p:cNvPr id="7" name="Text 4"/>
          <p:cNvSpPr/>
          <p:nvPr/>
        </p:nvSpPr>
        <p:spPr>
          <a:xfrm>
            <a:off x="548640" y="1984248"/>
            <a:ext cx="3657600" cy="777240"/>
          </a:xfrm>
          <a:prstGeom prst="rect">
            <a:avLst/>
          </a:prstGeom>
          <a:noFill/>
          <a:ln/>
        </p:spPr>
        <p:txBody>
          <a:bodyPr wrap="square" rtlCol="0" anchor="t"/>
          <a:lstStyle/>
          <a:p>
            <a:pPr indent="0" marL="0">
              <a:buNone/>
            </a:pPr>
            <a:r>
              <a:rPr lang="en-US" sz="1050" dirty="0">
                <a:solidFill>
                  <a:srgbClr val="FFFFFF"/>
                </a:solidFill>
                <a:latin typeface="Calibri" pitchFamily="34" charset="0"/>
                <a:ea typeface="Calibri" pitchFamily="34" charset="-122"/>
                <a:cs typeface="Calibri" pitchFamily="34" charset="-120"/>
              </a:rPr>
              <a:t>Income statements varied widely across entities. Investors struggled to compare operating performance because there was no consistent definition of 'operating profit'.</a:t>
            </a:r>
            <a:endParaRPr lang="en-US" sz="1050" dirty="0"/>
          </a:p>
        </p:txBody>
      </p:sp>
      <p:sp>
        <p:nvSpPr>
          <p:cNvPr id="8" name="Shape 5"/>
          <p:cNvSpPr/>
          <p:nvPr/>
        </p:nvSpPr>
        <p:spPr>
          <a:xfrm>
            <a:off x="4617720" y="1417320"/>
            <a:ext cx="3977640" cy="1417320"/>
          </a:xfrm>
          <a:prstGeom prst="roundRect">
            <a:avLst>
              <a:gd name="adj" fmla="val 5161"/>
            </a:avLst>
          </a:prstGeom>
          <a:solidFill>
            <a:srgbClr val="1A1A1A"/>
          </a:solidFill>
          <a:ln/>
          <a:effectLst>
            <a:outerShdw sx="100000" sy="100000" kx="0" ky="0" algn="bl" rotWithShape="0" blurRad="127000" dist="38100" dir="2700000">
              <a:srgbClr val="000000">
                <a:alpha val="50000"/>
              </a:srgbClr>
            </a:outerShdw>
          </a:effectLst>
        </p:spPr>
      </p:sp>
      <p:pic>
        <p:nvPicPr>
          <p:cNvPr id="9" name="Image 1" descr="preencoded.png">    </p:cNvPr>
          <p:cNvPicPr>
            <a:picLocks noChangeAspect="1"/>
          </p:cNvPicPr>
          <p:nvPr/>
        </p:nvPicPr>
        <p:blipFill>
          <a:blip r:embed="rId2"/>
          <a:stretch>
            <a:fillRect/>
          </a:stretch>
        </p:blipFill>
        <p:spPr>
          <a:xfrm>
            <a:off x="4800600" y="1645920"/>
            <a:ext cx="347472" cy="347472"/>
          </a:xfrm>
          <a:prstGeom prst="rect">
            <a:avLst/>
          </a:prstGeom>
        </p:spPr>
      </p:pic>
      <p:sp>
        <p:nvSpPr>
          <p:cNvPr id="10" name="Text 6"/>
          <p:cNvSpPr/>
          <p:nvPr/>
        </p:nvSpPr>
        <p:spPr>
          <a:xfrm>
            <a:off x="5257800" y="1581912"/>
            <a:ext cx="3200400" cy="347472"/>
          </a:xfrm>
          <a:prstGeom prst="rect">
            <a:avLst/>
          </a:prstGeom>
          <a:noFill/>
          <a:ln/>
        </p:spPr>
        <p:txBody>
          <a:bodyPr wrap="square" rtlCol="0" anchor="ctr"/>
          <a:lstStyle/>
          <a:p>
            <a:pPr indent="0" marL="0">
              <a:buNone/>
            </a:pPr>
            <a:r>
              <a:rPr lang="en-US" sz="1300" b="1" dirty="0">
                <a:solidFill>
                  <a:srgbClr val="CCFF00"/>
                </a:solidFill>
                <a:latin typeface="Calibri" pitchFamily="34" charset="0"/>
                <a:ea typeface="Calibri" pitchFamily="34" charset="-122"/>
                <a:cs typeface="Calibri" pitchFamily="34" charset="-120"/>
              </a:rPr>
              <a:t>Inconsistent Subtotals</a:t>
            </a:r>
            <a:endParaRPr lang="en-US" sz="1300" dirty="0"/>
          </a:p>
        </p:txBody>
      </p:sp>
      <p:sp>
        <p:nvSpPr>
          <p:cNvPr id="11" name="Text 7"/>
          <p:cNvSpPr/>
          <p:nvPr/>
        </p:nvSpPr>
        <p:spPr>
          <a:xfrm>
            <a:off x="4800600" y="1984248"/>
            <a:ext cx="3657600" cy="777240"/>
          </a:xfrm>
          <a:prstGeom prst="rect">
            <a:avLst/>
          </a:prstGeom>
          <a:noFill/>
          <a:ln/>
        </p:spPr>
        <p:txBody>
          <a:bodyPr wrap="square" rtlCol="0" anchor="t"/>
          <a:lstStyle/>
          <a:p>
            <a:pPr indent="0" marL="0">
              <a:buNone/>
            </a:pPr>
            <a:r>
              <a:rPr lang="en-US" sz="1050" dirty="0">
                <a:solidFill>
                  <a:srgbClr val="FFFFFF"/>
                </a:solidFill>
                <a:latin typeface="Calibri" pitchFamily="34" charset="0"/>
                <a:ea typeface="Calibri" pitchFamily="34" charset="-122"/>
                <a:cs typeface="Calibri" pitchFamily="34" charset="-120"/>
              </a:rPr>
              <a:t>IAS 1 gave preparers almost total flexibility on subtotals, leading to cherry-picked line items and an inability to track recurring performance.</a:t>
            </a:r>
            <a:endParaRPr lang="en-US" sz="1050" dirty="0"/>
          </a:p>
        </p:txBody>
      </p:sp>
      <p:sp>
        <p:nvSpPr>
          <p:cNvPr id="12" name="Shape 8"/>
          <p:cNvSpPr/>
          <p:nvPr/>
        </p:nvSpPr>
        <p:spPr>
          <a:xfrm>
            <a:off x="365760" y="3017520"/>
            <a:ext cx="3977640" cy="1417320"/>
          </a:xfrm>
          <a:prstGeom prst="roundRect">
            <a:avLst>
              <a:gd name="adj" fmla="val 5161"/>
            </a:avLst>
          </a:prstGeom>
          <a:solidFill>
            <a:srgbClr val="1A1A1A"/>
          </a:solidFill>
          <a:ln/>
          <a:effectLst>
            <a:outerShdw sx="100000" sy="100000" kx="0" ky="0" algn="bl" rotWithShape="0" blurRad="127000" dist="38100" dir="2700000">
              <a:srgbClr val="000000">
                <a:alpha val="50000"/>
              </a:srgbClr>
            </a:outerShdw>
          </a:effectLst>
        </p:spPr>
      </p:sp>
      <p:pic>
        <p:nvPicPr>
          <p:cNvPr id="13" name="Image 2" descr="preencoded.png">    </p:cNvPr>
          <p:cNvPicPr>
            <a:picLocks noChangeAspect="1"/>
          </p:cNvPicPr>
          <p:nvPr/>
        </p:nvPicPr>
        <p:blipFill>
          <a:blip r:embed="rId3"/>
          <a:stretch>
            <a:fillRect/>
          </a:stretch>
        </p:blipFill>
        <p:spPr>
          <a:xfrm>
            <a:off x="548640" y="3246120"/>
            <a:ext cx="347472" cy="347472"/>
          </a:xfrm>
          <a:prstGeom prst="rect">
            <a:avLst/>
          </a:prstGeom>
        </p:spPr>
      </p:pic>
      <p:sp>
        <p:nvSpPr>
          <p:cNvPr id="14" name="Text 9"/>
          <p:cNvSpPr/>
          <p:nvPr/>
        </p:nvSpPr>
        <p:spPr>
          <a:xfrm>
            <a:off x="1005840" y="3182112"/>
            <a:ext cx="3200400" cy="347472"/>
          </a:xfrm>
          <a:prstGeom prst="rect">
            <a:avLst/>
          </a:prstGeom>
          <a:noFill/>
          <a:ln/>
        </p:spPr>
        <p:txBody>
          <a:bodyPr wrap="square" rtlCol="0" anchor="ctr"/>
          <a:lstStyle/>
          <a:p>
            <a:pPr indent="0" marL="0">
              <a:buNone/>
            </a:pPr>
            <a:r>
              <a:rPr lang="en-US" sz="1300" b="1" dirty="0">
                <a:solidFill>
                  <a:srgbClr val="CCFF00"/>
                </a:solidFill>
                <a:latin typeface="Calibri" pitchFamily="34" charset="0"/>
                <a:ea typeface="Calibri" pitchFamily="34" charset="-122"/>
                <a:cs typeface="Calibri" pitchFamily="34" charset="-120"/>
              </a:rPr>
              <a:t>MPMs Unlabelled</a:t>
            </a:r>
            <a:endParaRPr lang="en-US" sz="1300" dirty="0"/>
          </a:p>
        </p:txBody>
      </p:sp>
      <p:sp>
        <p:nvSpPr>
          <p:cNvPr id="15" name="Text 10"/>
          <p:cNvSpPr/>
          <p:nvPr/>
        </p:nvSpPr>
        <p:spPr>
          <a:xfrm>
            <a:off x="548640" y="3584448"/>
            <a:ext cx="3657600" cy="777240"/>
          </a:xfrm>
          <a:prstGeom prst="rect">
            <a:avLst/>
          </a:prstGeom>
          <a:noFill/>
          <a:ln/>
        </p:spPr>
        <p:txBody>
          <a:bodyPr wrap="square" rtlCol="0" anchor="t"/>
          <a:lstStyle/>
          <a:p>
            <a:pPr indent="0" marL="0">
              <a:buNone/>
            </a:pPr>
            <a:r>
              <a:rPr lang="en-US" sz="1050" dirty="0">
                <a:solidFill>
                  <a:srgbClr val="FFFFFF"/>
                </a:solidFill>
                <a:latin typeface="Calibri" pitchFamily="34" charset="0"/>
                <a:ea typeface="Calibri" pitchFamily="34" charset="-122"/>
                <a:cs typeface="Calibri" pitchFamily="34" charset="-120"/>
              </a:rPr>
              <a:t>Companies disclosed alternative performance measures (APMs) outside the financial statements with no IFRS framework — causing investor confusion and regulatory scrutiny.</a:t>
            </a:r>
            <a:endParaRPr lang="en-US" sz="1050" dirty="0"/>
          </a:p>
        </p:txBody>
      </p:sp>
      <p:sp>
        <p:nvSpPr>
          <p:cNvPr id="16" name="Shape 11"/>
          <p:cNvSpPr/>
          <p:nvPr/>
        </p:nvSpPr>
        <p:spPr>
          <a:xfrm>
            <a:off x="4617720" y="3017520"/>
            <a:ext cx="3977640" cy="1417320"/>
          </a:xfrm>
          <a:prstGeom prst="roundRect">
            <a:avLst>
              <a:gd name="adj" fmla="val 5161"/>
            </a:avLst>
          </a:prstGeom>
          <a:solidFill>
            <a:srgbClr val="1A1A1A"/>
          </a:solidFill>
          <a:ln/>
          <a:effectLst>
            <a:outerShdw sx="100000" sy="100000" kx="0" ky="0" algn="bl" rotWithShape="0" blurRad="127000" dist="38100" dir="2700000">
              <a:srgbClr val="000000">
                <a:alpha val="50000"/>
              </a:srgbClr>
            </a:outerShdw>
          </a:effectLst>
        </p:spPr>
      </p:sp>
      <p:pic>
        <p:nvPicPr>
          <p:cNvPr id="17" name="Image 3" descr="preencoded.png">    </p:cNvPr>
          <p:cNvPicPr>
            <a:picLocks noChangeAspect="1"/>
          </p:cNvPicPr>
          <p:nvPr/>
        </p:nvPicPr>
        <p:blipFill>
          <a:blip r:embed="rId4"/>
          <a:stretch>
            <a:fillRect/>
          </a:stretch>
        </p:blipFill>
        <p:spPr>
          <a:xfrm>
            <a:off x="4800600" y="3246120"/>
            <a:ext cx="347472" cy="347472"/>
          </a:xfrm>
          <a:prstGeom prst="rect">
            <a:avLst/>
          </a:prstGeom>
        </p:spPr>
      </p:pic>
      <p:sp>
        <p:nvSpPr>
          <p:cNvPr id="18" name="Text 12"/>
          <p:cNvSpPr/>
          <p:nvPr/>
        </p:nvSpPr>
        <p:spPr>
          <a:xfrm>
            <a:off x="5257800" y="3182112"/>
            <a:ext cx="3200400" cy="347472"/>
          </a:xfrm>
          <a:prstGeom prst="rect">
            <a:avLst/>
          </a:prstGeom>
          <a:noFill/>
          <a:ln/>
        </p:spPr>
        <p:txBody>
          <a:bodyPr wrap="square" rtlCol="0" anchor="ctr"/>
          <a:lstStyle/>
          <a:p>
            <a:pPr indent="0" marL="0">
              <a:buNone/>
            </a:pPr>
            <a:r>
              <a:rPr lang="en-US" sz="1300" b="1" dirty="0">
                <a:solidFill>
                  <a:srgbClr val="CCFF00"/>
                </a:solidFill>
                <a:latin typeface="Calibri" pitchFamily="34" charset="0"/>
                <a:ea typeface="Calibri" pitchFamily="34" charset="-122"/>
                <a:cs typeface="Calibri" pitchFamily="34" charset="-120"/>
              </a:rPr>
              <a:t>Investor Demand</a:t>
            </a:r>
            <a:endParaRPr lang="en-US" sz="1300" dirty="0"/>
          </a:p>
        </p:txBody>
      </p:sp>
      <p:sp>
        <p:nvSpPr>
          <p:cNvPr id="19" name="Text 13"/>
          <p:cNvSpPr/>
          <p:nvPr/>
        </p:nvSpPr>
        <p:spPr>
          <a:xfrm>
            <a:off x="4800600" y="3584448"/>
            <a:ext cx="3657600" cy="777240"/>
          </a:xfrm>
          <a:prstGeom prst="rect">
            <a:avLst/>
          </a:prstGeom>
          <a:noFill/>
          <a:ln/>
        </p:spPr>
        <p:txBody>
          <a:bodyPr wrap="square" rtlCol="0" anchor="t"/>
          <a:lstStyle/>
          <a:p>
            <a:pPr indent="0" marL="0">
              <a:buNone/>
            </a:pPr>
            <a:r>
              <a:rPr lang="en-US" sz="1050" dirty="0">
                <a:solidFill>
                  <a:srgbClr val="FFFFFF"/>
                </a:solidFill>
                <a:latin typeface="Calibri" pitchFamily="34" charset="0"/>
                <a:ea typeface="Calibri" pitchFamily="34" charset="-122"/>
                <a:cs typeface="Calibri" pitchFamily="34" charset="-120"/>
              </a:rPr>
              <a:t>Capital market participants consistently requested a standardised structure that separates operating, investing and financing activities in the P&amp;L — mirroring the cash flow statement logic.</a:t>
            </a:r>
            <a:endParaRPr lang="en-US" sz="10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50505"/>
        </a:solidFill>
      </p:bgPr>
    </p:bg>
    <p:spTree>
      <p:nvGrpSpPr>
        <p:cNvPr id="1" name=""/>
        <p:cNvGrpSpPr/>
        <p:nvPr/>
      </p:nvGrpSpPr>
      <p:grpSpPr>
        <a:xfrm>
          <a:off x="0" y="0"/>
          <a:ext cx="0" cy="0"/>
          <a:chOff x="0" y="0"/>
          <a:chExt cx="0" cy="0"/>
        </a:xfrm>
      </p:grpSpPr>
      <p:sp>
        <p:nvSpPr>
          <p:cNvPr id="2" name="Text 0"/>
          <p:cNvSpPr/>
          <p:nvPr/>
        </p:nvSpPr>
        <p:spPr>
          <a:xfrm>
            <a:off x="457200" y="256032"/>
            <a:ext cx="8229600" cy="320040"/>
          </a:xfrm>
          <a:prstGeom prst="rect">
            <a:avLst/>
          </a:prstGeom>
          <a:noFill/>
          <a:ln/>
        </p:spPr>
        <p:txBody>
          <a:bodyPr wrap="square" rtlCol="0" anchor="ctr"/>
          <a:lstStyle/>
          <a:p>
            <a:pPr indent="0" marL="0">
              <a:buNone/>
            </a:pPr>
            <a:r>
              <a:rPr lang="en-US" sz="1000" b="1" spc="400" kern="0" dirty="0">
                <a:solidFill>
                  <a:srgbClr val="CCFF00"/>
                </a:solidFill>
                <a:latin typeface="Calibri" pitchFamily="34" charset="0"/>
                <a:ea typeface="Calibri" pitchFamily="34" charset="-122"/>
                <a:cs typeface="Calibri" pitchFamily="34" charset="-120"/>
              </a:rPr>
              <a:t>EFFECTIVE DATE &amp; TRANSITION</a:t>
            </a:r>
            <a:endParaRPr lang="en-US" sz="1000" dirty="0"/>
          </a:p>
        </p:txBody>
      </p:sp>
      <p:sp>
        <p:nvSpPr>
          <p:cNvPr id="3" name="Text 1"/>
          <p:cNvSpPr/>
          <p:nvPr/>
        </p:nvSpPr>
        <p:spPr>
          <a:xfrm>
            <a:off x="457200" y="566928"/>
            <a:ext cx="7315200" cy="566928"/>
          </a:xfrm>
          <a:prstGeom prst="rect">
            <a:avLst/>
          </a:prstGeom>
          <a:noFill/>
          <a:ln/>
        </p:spPr>
        <p:txBody>
          <a:bodyPr wrap="square" rtlCol="0" anchor="ctr"/>
          <a:lstStyle/>
          <a:p>
            <a:pPr indent="0" marL="0">
              <a:buNone/>
            </a:pPr>
            <a:r>
              <a:rPr lang="en-US" sz="3000" b="1" dirty="0">
                <a:solidFill>
                  <a:srgbClr val="FFFFFF"/>
                </a:solidFill>
                <a:latin typeface="Calibri" pitchFamily="34" charset="0"/>
                <a:ea typeface="Calibri" pitchFamily="34" charset="-122"/>
                <a:cs typeface="Calibri" pitchFamily="34" charset="-120"/>
              </a:rPr>
              <a:t>When Does It Apply?</a:t>
            </a:r>
            <a:endParaRPr lang="en-US" sz="3000" dirty="0"/>
          </a:p>
        </p:txBody>
      </p:sp>
      <p:sp>
        <p:nvSpPr>
          <p:cNvPr id="4" name="Shape 2"/>
          <p:cNvSpPr/>
          <p:nvPr/>
        </p:nvSpPr>
        <p:spPr>
          <a:xfrm>
            <a:off x="365760" y="1298448"/>
            <a:ext cx="3200400" cy="2286000"/>
          </a:xfrm>
          <a:prstGeom prst="roundRect">
            <a:avLst>
              <a:gd name="adj" fmla="val 4000"/>
            </a:avLst>
          </a:prstGeom>
          <a:solidFill>
            <a:srgbClr val="CCFF00"/>
          </a:solidFill>
          <a:ln/>
          <a:effectLst>
            <a:outerShdw sx="100000" sy="100000" kx="0" ky="0" algn="bl" rotWithShape="0" blurRad="127000" dist="38100" dir="2700000">
              <a:srgbClr val="000000">
                <a:alpha val="50000"/>
              </a:srgbClr>
            </a:outerShdw>
          </a:effectLst>
        </p:spPr>
      </p:sp>
      <p:sp>
        <p:nvSpPr>
          <p:cNvPr id="5" name="Text 3"/>
          <p:cNvSpPr/>
          <p:nvPr/>
        </p:nvSpPr>
        <p:spPr>
          <a:xfrm>
            <a:off x="365760" y="1417320"/>
            <a:ext cx="3200400" cy="1371600"/>
          </a:xfrm>
          <a:prstGeom prst="rect">
            <a:avLst/>
          </a:prstGeom>
          <a:noFill/>
          <a:ln/>
        </p:spPr>
        <p:txBody>
          <a:bodyPr wrap="square" rtlCol="0" anchor="ctr"/>
          <a:lstStyle/>
          <a:p>
            <a:pPr algn="ctr" indent="0" marL="0">
              <a:buNone/>
            </a:pPr>
            <a:r>
              <a:rPr lang="en-US" sz="3600" b="1" dirty="0">
                <a:solidFill>
                  <a:srgbClr val="050505"/>
                </a:solidFill>
                <a:latin typeface="Calibri" pitchFamily="34" charset="0"/>
                <a:ea typeface="Calibri" pitchFamily="34" charset="-122"/>
                <a:cs typeface="Calibri" pitchFamily="34" charset="-120"/>
              </a:rPr>
              <a:t>1 January</a:t>
            </a:r>
            <a:endParaRPr lang="en-US" sz="3600" dirty="0"/>
          </a:p>
          <a:p>
            <a:pPr algn="ctr" indent="0" marL="0">
              <a:buNone/>
            </a:pPr>
            <a:r>
              <a:rPr lang="en-US" sz="3600" b="1" dirty="0">
                <a:solidFill>
                  <a:srgbClr val="050505"/>
                </a:solidFill>
                <a:latin typeface="Calibri" pitchFamily="34" charset="0"/>
                <a:ea typeface="Calibri" pitchFamily="34" charset="-122"/>
                <a:cs typeface="Calibri" pitchFamily="34" charset="-120"/>
              </a:rPr>
              <a:t>2027</a:t>
            </a:r>
            <a:endParaRPr lang="en-US" sz="3600" dirty="0"/>
          </a:p>
        </p:txBody>
      </p:sp>
      <p:sp>
        <p:nvSpPr>
          <p:cNvPr id="6" name="Text 4"/>
          <p:cNvSpPr/>
          <p:nvPr/>
        </p:nvSpPr>
        <p:spPr>
          <a:xfrm>
            <a:off x="365760" y="2743200"/>
            <a:ext cx="3200400" cy="457200"/>
          </a:xfrm>
          <a:prstGeom prst="rect">
            <a:avLst/>
          </a:prstGeom>
          <a:noFill/>
          <a:ln/>
        </p:spPr>
        <p:txBody>
          <a:bodyPr wrap="square" rtlCol="0" anchor="ctr"/>
          <a:lstStyle/>
          <a:p>
            <a:pPr algn="ctr" indent="0" marL="0">
              <a:buNone/>
            </a:pPr>
            <a:r>
              <a:rPr lang="en-US" sz="1200" b="1" dirty="0">
                <a:solidFill>
                  <a:srgbClr val="050505"/>
                </a:solidFill>
                <a:latin typeface="Calibri" pitchFamily="34" charset="0"/>
                <a:ea typeface="Calibri" pitchFamily="34" charset="-122"/>
                <a:cs typeface="Calibri" pitchFamily="34" charset="-120"/>
              </a:rPr>
              <a:t>Mandatory Effective Date</a:t>
            </a:r>
            <a:endParaRPr lang="en-US" sz="1200" dirty="0"/>
          </a:p>
        </p:txBody>
      </p:sp>
      <p:sp>
        <p:nvSpPr>
          <p:cNvPr id="7" name="Text 5"/>
          <p:cNvSpPr/>
          <p:nvPr/>
        </p:nvSpPr>
        <p:spPr>
          <a:xfrm>
            <a:off x="365760" y="3154680"/>
            <a:ext cx="3200400" cy="320040"/>
          </a:xfrm>
          <a:prstGeom prst="rect">
            <a:avLst/>
          </a:prstGeom>
          <a:noFill/>
          <a:ln/>
        </p:spPr>
        <p:txBody>
          <a:bodyPr wrap="square" rtlCol="0" anchor="ctr"/>
          <a:lstStyle/>
          <a:p>
            <a:pPr algn="ctr" indent="0" marL="0">
              <a:buNone/>
            </a:pPr>
            <a:r>
              <a:rPr lang="en-US" sz="950" i="1" dirty="0">
                <a:solidFill>
                  <a:srgbClr val="050505"/>
                </a:solidFill>
                <a:latin typeface="Calibri" pitchFamily="34" charset="0"/>
                <a:ea typeface="Calibri" pitchFamily="34" charset="-122"/>
                <a:cs typeface="Calibri" pitchFamily="34" charset="-120"/>
              </a:rPr>
              <a:t>(Annual periods beginning on or after)</a:t>
            </a:r>
            <a:endParaRPr lang="en-US" sz="950" dirty="0"/>
          </a:p>
        </p:txBody>
      </p:sp>
      <p:sp>
        <p:nvSpPr>
          <p:cNvPr id="8" name="Shape 6"/>
          <p:cNvSpPr/>
          <p:nvPr/>
        </p:nvSpPr>
        <p:spPr>
          <a:xfrm>
            <a:off x="3840480" y="1408176"/>
            <a:ext cx="274320" cy="274320"/>
          </a:xfrm>
          <a:prstGeom prst="ellipse">
            <a:avLst/>
          </a:prstGeom>
          <a:solidFill>
            <a:srgbClr val="888888"/>
          </a:solidFill>
          <a:ln/>
        </p:spPr>
      </p:sp>
      <p:sp>
        <p:nvSpPr>
          <p:cNvPr id="9" name="Shape 7"/>
          <p:cNvSpPr/>
          <p:nvPr/>
        </p:nvSpPr>
        <p:spPr>
          <a:xfrm>
            <a:off x="3968496" y="1682496"/>
            <a:ext cx="0" cy="283464"/>
          </a:xfrm>
          <a:prstGeom prst="line">
            <a:avLst/>
          </a:prstGeom>
          <a:noFill/>
          <a:ln w="12700">
            <a:solidFill>
              <a:srgbClr val="888888"/>
            </a:solidFill>
            <a:prstDash val="solid"/>
          </a:ln>
        </p:spPr>
      </p:sp>
      <p:sp>
        <p:nvSpPr>
          <p:cNvPr id="10" name="Text 8"/>
          <p:cNvSpPr/>
          <p:nvPr/>
        </p:nvSpPr>
        <p:spPr>
          <a:xfrm>
            <a:off x="4206240" y="1298448"/>
            <a:ext cx="1371600" cy="502920"/>
          </a:xfrm>
          <a:prstGeom prst="rect">
            <a:avLst/>
          </a:prstGeom>
          <a:noFill/>
          <a:ln/>
        </p:spPr>
        <p:txBody>
          <a:bodyPr wrap="square" rtlCol="0" anchor="ctr"/>
          <a:lstStyle/>
          <a:p>
            <a:pPr indent="0" marL="0">
              <a:buNone/>
            </a:pPr>
            <a:r>
              <a:rPr lang="en-US" sz="1100" b="1" dirty="0">
                <a:solidFill>
                  <a:srgbClr val="888888"/>
                </a:solidFill>
                <a:latin typeface="Calibri" pitchFamily="34" charset="0"/>
                <a:ea typeface="Calibri" pitchFamily="34" charset="-122"/>
                <a:cs typeface="Calibri" pitchFamily="34" charset="-120"/>
              </a:rPr>
              <a:t>Apr 2024</a:t>
            </a:r>
            <a:endParaRPr lang="en-US" sz="1100" dirty="0"/>
          </a:p>
        </p:txBody>
      </p:sp>
      <p:sp>
        <p:nvSpPr>
          <p:cNvPr id="11" name="Text 9"/>
          <p:cNvSpPr/>
          <p:nvPr/>
        </p:nvSpPr>
        <p:spPr>
          <a:xfrm>
            <a:off x="5577840" y="1298448"/>
            <a:ext cx="3200400" cy="502920"/>
          </a:xfrm>
          <a:prstGeom prst="rect">
            <a:avLst/>
          </a:prstGeom>
          <a:noFill/>
          <a:ln/>
        </p:spPr>
        <p:txBody>
          <a:bodyPr wrap="square" rtlCol="0" anchor="ctr"/>
          <a:lstStyle/>
          <a:p>
            <a:pPr indent="0" marL="0">
              <a:buNone/>
            </a:pPr>
            <a:r>
              <a:rPr lang="en-US" sz="1100" dirty="0">
                <a:solidFill>
                  <a:srgbClr val="FFFFFF"/>
                </a:solidFill>
                <a:latin typeface="Calibri" pitchFamily="34" charset="0"/>
                <a:ea typeface="Calibri" pitchFamily="34" charset="-122"/>
                <a:cs typeface="Calibri" pitchFamily="34" charset="-120"/>
              </a:rPr>
              <a:t>IFRS 18 Published by IASB</a:t>
            </a:r>
            <a:endParaRPr lang="en-US" sz="1100" dirty="0"/>
          </a:p>
        </p:txBody>
      </p:sp>
      <p:sp>
        <p:nvSpPr>
          <p:cNvPr id="12" name="Shape 10"/>
          <p:cNvSpPr/>
          <p:nvPr/>
        </p:nvSpPr>
        <p:spPr>
          <a:xfrm>
            <a:off x="3840480" y="2075688"/>
            <a:ext cx="274320" cy="274320"/>
          </a:xfrm>
          <a:prstGeom prst="ellipse">
            <a:avLst/>
          </a:prstGeom>
          <a:solidFill>
            <a:srgbClr val="CCFF00"/>
          </a:solidFill>
          <a:ln/>
        </p:spPr>
      </p:sp>
      <p:sp>
        <p:nvSpPr>
          <p:cNvPr id="13" name="Shape 11"/>
          <p:cNvSpPr/>
          <p:nvPr/>
        </p:nvSpPr>
        <p:spPr>
          <a:xfrm>
            <a:off x="3968496" y="2350008"/>
            <a:ext cx="0" cy="283464"/>
          </a:xfrm>
          <a:prstGeom prst="line">
            <a:avLst/>
          </a:prstGeom>
          <a:noFill/>
          <a:ln w="12700">
            <a:solidFill>
              <a:srgbClr val="888888"/>
            </a:solidFill>
            <a:prstDash val="solid"/>
          </a:ln>
        </p:spPr>
      </p:sp>
      <p:sp>
        <p:nvSpPr>
          <p:cNvPr id="14" name="Text 12"/>
          <p:cNvSpPr/>
          <p:nvPr/>
        </p:nvSpPr>
        <p:spPr>
          <a:xfrm>
            <a:off x="4206240" y="1965960"/>
            <a:ext cx="1371600" cy="502920"/>
          </a:xfrm>
          <a:prstGeom prst="rect">
            <a:avLst/>
          </a:prstGeom>
          <a:noFill/>
          <a:ln/>
        </p:spPr>
        <p:txBody>
          <a:bodyPr wrap="square" rtlCol="0" anchor="ctr"/>
          <a:lstStyle/>
          <a:p>
            <a:pPr indent="0" marL="0">
              <a:buNone/>
            </a:pPr>
            <a:r>
              <a:rPr lang="en-US" sz="1100" b="1" dirty="0">
                <a:solidFill>
                  <a:srgbClr val="CCFF00"/>
                </a:solidFill>
                <a:latin typeface="Calibri" pitchFamily="34" charset="0"/>
                <a:ea typeface="Calibri" pitchFamily="34" charset="-122"/>
                <a:cs typeface="Calibri" pitchFamily="34" charset="-120"/>
              </a:rPr>
              <a:t>Now</a:t>
            </a:r>
            <a:endParaRPr lang="en-US" sz="1100" dirty="0"/>
          </a:p>
        </p:txBody>
      </p:sp>
      <p:sp>
        <p:nvSpPr>
          <p:cNvPr id="15" name="Text 13"/>
          <p:cNvSpPr/>
          <p:nvPr/>
        </p:nvSpPr>
        <p:spPr>
          <a:xfrm>
            <a:off x="5577840" y="1965960"/>
            <a:ext cx="3200400" cy="502920"/>
          </a:xfrm>
          <a:prstGeom prst="rect">
            <a:avLst/>
          </a:prstGeom>
          <a:noFill/>
          <a:ln/>
        </p:spPr>
        <p:txBody>
          <a:bodyPr wrap="square" rtlCol="0" anchor="ctr"/>
          <a:lstStyle/>
          <a:p>
            <a:pPr indent="0" marL="0">
              <a:buNone/>
            </a:pPr>
            <a:r>
              <a:rPr lang="en-US" sz="1100" dirty="0">
                <a:solidFill>
                  <a:srgbClr val="FFFFFF"/>
                </a:solidFill>
                <a:latin typeface="Calibri" pitchFamily="34" charset="0"/>
                <a:ea typeface="Calibri" pitchFamily="34" charset="-122"/>
                <a:cs typeface="Calibri" pitchFamily="34" charset="-120"/>
              </a:rPr>
              <a:t>Preparation &amp; gap analysis phase</a:t>
            </a:r>
            <a:endParaRPr lang="en-US" sz="1100" dirty="0"/>
          </a:p>
        </p:txBody>
      </p:sp>
      <p:sp>
        <p:nvSpPr>
          <p:cNvPr id="16" name="Shape 14"/>
          <p:cNvSpPr/>
          <p:nvPr/>
        </p:nvSpPr>
        <p:spPr>
          <a:xfrm>
            <a:off x="3840480" y="2743200"/>
            <a:ext cx="274320" cy="274320"/>
          </a:xfrm>
          <a:prstGeom prst="ellipse">
            <a:avLst/>
          </a:prstGeom>
          <a:solidFill>
            <a:srgbClr val="888888"/>
          </a:solidFill>
          <a:ln/>
        </p:spPr>
      </p:sp>
      <p:sp>
        <p:nvSpPr>
          <p:cNvPr id="17" name="Shape 15"/>
          <p:cNvSpPr/>
          <p:nvPr/>
        </p:nvSpPr>
        <p:spPr>
          <a:xfrm>
            <a:off x="3968496" y="3017520"/>
            <a:ext cx="0" cy="283464"/>
          </a:xfrm>
          <a:prstGeom prst="line">
            <a:avLst/>
          </a:prstGeom>
          <a:noFill/>
          <a:ln w="12700">
            <a:solidFill>
              <a:srgbClr val="888888"/>
            </a:solidFill>
            <a:prstDash val="solid"/>
          </a:ln>
        </p:spPr>
      </p:sp>
      <p:sp>
        <p:nvSpPr>
          <p:cNvPr id="18" name="Text 16"/>
          <p:cNvSpPr/>
          <p:nvPr/>
        </p:nvSpPr>
        <p:spPr>
          <a:xfrm>
            <a:off x="4206240" y="2633472"/>
            <a:ext cx="1371600" cy="502920"/>
          </a:xfrm>
          <a:prstGeom prst="rect">
            <a:avLst/>
          </a:prstGeom>
          <a:noFill/>
          <a:ln/>
        </p:spPr>
        <p:txBody>
          <a:bodyPr wrap="square" rtlCol="0" anchor="ctr"/>
          <a:lstStyle/>
          <a:p>
            <a:pPr indent="0" marL="0">
              <a:buNone/>
            </a:pPr>
            <a:r>
              <a:rPr lang="en-US" sz="1100" b="1" dirty="0">
                <a:solidFill>
                  <a:srgbClr val="888888"/>
                </a:solidFill>
                <a:latin typeface="Calibri" pitchFamily="34" charset="0"/>
                <a:ea typeface="Calibri" pitchFamily="34" charset="-122"/>
                <a:cs typeface="Calibri" pitchFamily="34" charset="-120"/>
              </a:rPr>
              <a:t>Dec 2026</a:t>
            </a:r>
            <a:endParaRPr lang="en-US" sz="1100" dirty="0"/>
          </a:p>
        </p:txBody>
      </p:sp>
      <p:sp>
        <p:nvSpPr>
          <p:cNvPr id="19" name="Text 17"/>
          <p:cNvSpPr/>
          <p:nvPr/>
        </p:nvSpPr>
        <p:spPr>
          <a:xfrm>
            <a:off x="5577840" y="2633472"/>
            <a:ext cx="3200400" cy="502920"/>
          </a:xfrm>
          <a:prstGeom prst="rect">
            <a:avLst/>
          </a:prstGeom>
          <a:noFill/>
          <a:ln/>
        </p:spPr>
        <p:txBody>
          <a:bodyPr wrap="square" rtlCol="0" anchor="ctr"/>
          <a:lstStyle/>
          <a:p>
            <a:pPr indent="0" marL="0">
              <a:buNone/>
            </a:pPr>
            <a:r>
              <a:rPr lang="en-US" sz="1100" dirty="0">
                <a:solidFill>
                  <a:srgbClr val="FFFFFF"/>
                </a:solidFill>
                <a:latin typeface="Calibri" pitchFamily="34" charset="0"/>
                <a:ea typeface="Calibri" pitchFamily="34" charset="-122"/>
                <a:cs typeface="Calibri" pitchFamily="34" charset="-120"/>
              </a:rPr>
              <a:t>Dry-run / parallel reporting</a:t>
            </a:r>
            <a:endParaRPr lang="en-US" sz="1100" dirty="0"/>
          </a:p>
        </p:txBody>
      </p:sp>
      <p:sp>
        <p:nvSpPr>
          <p:cNvPr id="20" name="Shape 18"/>
          <p:cNvSpPr/>
          <p:nvPr/>
        </p:nvSpPr>
        <p:spPr>
          <a:xfrm>
            <a:off x="3840480" y="3410712"/>
            <a:ext cx="274320" cy="274320"/>
          </a:xfrm>
          <a:prstGeom prst="ellipse">
            <a:avLst/>
          </a:prstGeom>
          <a:solidFill>
            <a:srgbClr val="CCFF00"/>
          </a:solidFill>
          <a:ln/>
        </p:spPr>
      </p:sp>
      <p:sp>
        <p:nvSpPr>
          <p:cNvPr id="21" name="Shape 19"/>
          <p:cNvSpPr/>
          <p:nvPr/>
        </p:nvSpPr>
        <p:spPr>
          <a:xfrm>
            <a:off x="3968496" y="3685032"/>
            <a:ext cx="0" cy="283464"/>
          </a:xfrm>
          <a:prstGeom prst="line">
            <a:avLst/>
          </a:prstGeom>
          <a:noFill/>
          <a:ln w="12700">
            <a:solidFill>
              <a:srgbClr val="888888"/>
            </a:solidFill>
            <a:prstDash val="solid"/>
          </a:ln>
        </p:spPr>
      </p:sp>
      <p:sp>
        <p:nvSpPr>
          <p:cNvPr id="22" name="Text 20"/>
          <p:cNvSpPr/>
          <p:nvPr/>
        </p:nvSpPr>
        <p:spPr>
          <a:xfrm>
            <a:off x="4206240" y="3300984"/>
            <a:ext cx="1371600" cy="502920"/>
          </a:xfrm>
          <a:prstGeom prst="rect">
            <a:avLst/>
          </a:prstGeom>
          <a:noFill/>
          <a:ln/>
        </p:spPr>
        <p:txBody>
          <a:bodyPr wrap="square" rtlCol="0" anchor="ctr"/>
          <a:lstStyle/>
          <a:p>
            <a:pPr indent="0" marL="0">
              <a:buNone/>
            </a:pPr>
            <a:r>
              <a:rPr lang="en-US" sz="1100" b="1" dirty="0">
                <a:solidFill>
                  <a:srgbClr val="CCFF00"/>
                </a:solidFill>
                <a:latin typeface="Calibri" pitchFamily="34" charset="0"/>
                <a:ea typeface="Calibri" pitchFamily="34" charset="-122"/>
                <a:cs typeface="Calibri" pitchFamily="34" charset="-120"/>
              </a:rPr>
              <a:t>Jan 2027</a:t>
            </a:r>
            <a:endParaRPr lang="en-US" sz="1100" dirty="0"/>
          </a:p>
        </p:txBody>
      </p:sp>
      <p:sp>
        <p:nvSpPr>
          <p:cNvPr id="23" name="Text 21"/>
          <p:cNvSpPr/>
          <p:nvPr/>
        </p:nvSpPr>
        <p:spPr>
          <a:xfrm>
            <a:off x="5577840" y="3300984"/>
            <a:ext cx="3200400" cy="502920"/>
          </a:xfrm>
          <a:prstGeom prst="rect">
            <a:avLst/>
          </a:prstGeom>
          <a:noFill/>
          <a:ln/>
        </p:spPr>
        <p:txBody>
          <a:bodyPr wrap="square" rtlCol="0" anchor="ctr"/>
          <a:lstStyle/>
          <a:p>
            <a:pPr indent="0" marL="0">
              <a:buNone/>
            </a:pPr>
            <a:r>
              <a:rPr lang="en-US" sz="1100" dirty="0">
                <a:solidFill>
                  <a:srgbClr val="FFFFFF"/>
                </a:solidFill>
                <a:latin typeface="Calibri" pitchFamily="34" charset="0"/>
                <a:ea typeface="Calibri" pitchFamily="34" charset="-122"/>
                <a:cs typeface="Calibri" pitchFamily="34" charset="-120"/>
              </a:rPr>
              <a:t>Mandatory adoption</a:t>
            </a:r>
            <a:endParaRPr lang="en-US" sz="1100" dirty="0"/>
          </a:p>
        </p:txBody>
      </p:sp>
      <p:sp>
        <p:nvSpPr>
          <p:cNvPr id="24" name="Shape 22"/>
          <p:cNvSpPr/>
          <p:nvPr/>
        </p:nvSpPr>
        <p:spPr>
          <a:xfrm>
            <a:off x="3840480" y="4078224"/>
            <a:ext cx="274320" cy="274320"/>
          </a:xfrm>
          <a:prstGeom prst="ellipse">
            <a:avLst/>
          </a:prstGeom>
          <a:solidFill>
            <a:srgbClr val="888888"/>
          </a:solidFill>
          <a:ln/>
        </p:spPr>
      </p:sp>
      <p:sp>
        <p:nvSpPr>
          <p:cNvPr id="25" name="Text 23"/>
          <p:cNvSpPr/>
          <p:nvPr/>
        </p:nvSpPr>
        <p:spPr>
          <a:xfrm>
            <a:off x="4206240" y="3968496"/>
            <a:ext cx="1371600" cy="502920"/>
          </a:xfrm>
          <a:prstGeom prst="rect">
            <a:avLst/>
          </a:prstGeom>
          <a:noFill/>
          <a:ln/>
        </p:spPr>
        <p:txBody>
          <a:bodyPr wrap="square" rtlCol="0" anchor="ctr"/>
          <a:lstStyle/>
          <a:p>
            <a:pPr indent="0" marL="0">
              <a:buNone/>
            </a:pPr>
            <a:r>
              <a:rPr lang="en-US" sz="1100" b="1" dirty="0">
                <a:solidFill>
                  <a:srgbClr val="888888"/>
                </a:solidFill>
                <a:latin typeface="Calibri" pitchFamily="34" charset="0"/>
                <a:ea typeface="Calibri" pitchFamily="34" charset="-122"/>
                <a:cs typeface="Calibri" pitchFamily="34" charset="-120"/>
              </a:rPr>
              <a:t>Restated</a:t>
            </a:r>
            <a:endParaRPr lang="en-US" sz="1100" dirty="0"/>
          </a:p>
        </p:txBody>
      </p:sp>
      <p:sp>
        <p:nvSpPr>
          <p:cNvPr id="26" name="Text 24"/>
          <p:cNvSpPr/>
          <p:nvPr/>
        </p:nvSpPr>
        <p:spPr>
          <a:xfrm>
            <a:off x="5577840" y="3968496"/>
            <a:ext cx="3200400" cy="502920"/>
          </a:xfrm>
          <a:prstGeom prst="rect">
            <a:avLst/>
          </a:prstGeom>
          <a:noFill/>
          <a:ln/>
        </p:spPr>
        <p:txBody>
          <a:bodyPr wrap="square" rtlCol="0" anchor="ctr"/>
          <a:lstStyle/>
          <a:p>
            <a:pPr indent="0" marL="0">
              <a:buNone/>
            </a:pPr>
            <a:r>
              <a:rPr lang="en-US" sz="1100" dirty="0">
                <a:solidFill>
                  <a:srgbClr val="FFFFFF"/>
                </a:solidFill>
                <a:latin typeface="Calibri" pitchFamily="34" charset="0"/>
                <a:ea typeface="Calibri" pitchFamily="34" charset="-122"/>
                <a:cs typeface="Calibri" pitchFamily="34" charset="-120"/>
              </a:rPr>
              <a:t>Comparative prior year required</a:t>
            </a:r>
            <a:endParaRPr lang="en-US" sz="1100" dirty="0"/>
          </a:p>
        </p:txBody>
      </p:sp>
      <p:sp>
        <p:nvSpPr>
          <p:cNvPr id="27" name="Shape 25"/>
          <p:cNvSpPr/>
          <p:nvPr/>
        </p:nvSpPr>
        <p:spPr>
          <a:xfrm>
            <a:off x="3749040" y="4572000"/>
            <a:ext cx="5029200" cy="384048"/>
          </a:xfrm>
          <a:prstGeom prst="roundRect">
            <a:avLst>
              <a:gd name="adj" fmla="val 11905"/>
            </a:avLst>
          </a:prstGeom>
          <a:solidFill>
            <a:srgbClr val="1C2200"/>
          </a:solidFill>
          <a:ln/>
        </p:spPr>
      </p:sp>
      <p:sp>
        <p:nvSpPr>
          <p:cNvPr id="28" name="Text 26"/>
          <p:cNvSpPr/>
          <p:nvPr/>
        </p:nvSpPr>
        <p:spPr>
          <a:xfrm>
            <a:off x="3794760" y="4572000"/>
            <a:ext cx="4937760" cy="384048"/>
          </a:xfrm>
          <a:prstGeom prst="rect">
            <a:avLst/>
          </a:prstGeom>
          <a:noFill/>
          <a:ln/>
        </p:spPr>
        <p:txBody>
          <a:bodyPr wrap="square" rtlCol="0" anchor="ctr"/>
          <a:lstStyle/>
          <a:p>
            <a:pPr indent="0" marL="0">
              <a:buNone/>
            </a:pPr>
            <a:r>
              <a:rPr lang="en-US" sz="1050" dirty="0">
                <a:solidFill>
                  <a:srgbClr val="A8FF3E"/>
                </a:solidFill>
                <a:latin typeface="Calibri" pitchFamily="34" charset="0"/>
                <a:ea typeface="Calibri" pitchFamily="34" charset="-122"/>
                <a:cs typeface="Calibri" pitchFamily="34" charset="-120"/>
              </a:rPr>
              <a:t>✓  Early adoption permitted — companies may adopt before 2027</a:t>
            </a:r>
            <a:endParaRPr lang="en-US" sz="10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50505"/>
        </a:solidFill>
      </p:bgPr>
    </p:bg>
    <p:spTree>
      <p:nvGrpSpPr>
        <p:cNvPr id="1" name=""/>
        <p:cNvGrpSpPr/>
        <p:nvPr/>
      </p:nvGrpSpPr>
      <p:grpSpPr>
        <a:xfrm>
          <a:off x="0" y="0"/>
          <a:ext cx="0" cy="0"/>
          <a:chOff x="0" y="0"/>
          <a:chExt cx="0" cy="0"/>
        </a:xfrm>
      </p:grpSpPr>
      <p:sp>
        <p:nvSpPr>
          <p:cNvPr id="2" name="Text 0"/>
          <p:cNvSpPr/>
          <p:nvPr/>
        </p:nvSpPr>
        <p:spPr>
          <a:xfrm>
            <a:off x="457200" y="256032"/>
            <a:ext cx="8229600" cy="320040"/>
          </a:xfrm>
          <a:prstGeom prst="rect">
            <a:avLst/>
          </a:prstGeom>
          <a:noFill/>
          <a:ln/>
        </p:spPr>
        <p:txBody>
          <a:bodyPr wrap="square" rtlCol="0" anchor="ctr"/>
          <a:lstStyle/>
          <a:p>
            <a:pPr indent="0" marL="0">
              <a:buNone/>
            </a:pPr>
            <a:r>
              <a:rPr lang="en-US" sz="1000" b="1" spc="400" kern="0" dirty="0">
                <a:solidFill>
                  <a:srgbClr val="CCFF00"/>
                </a:solidFill>
                <a:latin typeface="Calibri" pitchFamily="34" charset="0"/>
                <a:ea typeface="Calibri" pitchFamily="34" charset="-122"/>
                <a:cs typeface="Calibri" pitchFamily="34" charset="-120"/>
              </a:rPr>
              <a:t>KEY CHANGES</a:t>
            </a:r>
            <a:endParaRPr lang="en-US" sz="1000" dirty="0"/>
          </a:p>
        </p:txBody>
      </p:sp>
      <p:sp>
        <p:nvSpPr>
          <p:cNvPr id="3" name="Text 1"/>
          <p:cNvSpPr/>
          <p:nvPr/>
        </p:nvSpPr>
        <p:spPr>
          <a:xfrm>
            <a:off x="457200" y="566928"/>
            <a:ext cx="7315200" cy="566928"/>
          </a:xfrm>
          <a:prstGeom prst="rect">
            <a:avLst/>
          </a:prstGeom>
          <a:noFill/>
          <a:ln/>
        </p:spPr>
        <p:txBody>
          <a:bodyPr wrap="square" rtlCol="0" anchor="ctr"/>
          <a:lstStyle/>
          <a:p>
            <a:pPr indent="0" marL="0">
              <a:buNone/>
            </a:pPr>
            <a:r>
              <a:rPr lang="en-US" sz="3000" b="1" dirty="0">
                <a:solidFill>
                  <a:srgbClr val="FFFFFF"/>
                </a:solidFill>
                <a:latin typeface="Calibri" pitchFamily="34" charset="0"/>
                <a:ea typeface="Calibri" pitchFamily="34" charset="-122"/>
                <a:cs typeface="Calibri" pitchFamily="34" charset="-120"/>
              </a:rPr>
              <a:t>IFRS 18 vs IAS 1 — At a Glance</a:t>
            </a:r>
            <a:endParaRPr lang="en-US" sz="3000" dirty="0"/>
          </a:p>
        </p:txBody>
      </p:sp>
      <p:sp>
        <p:nvSpPr>
          <p:cNvPr id="4" name="Shape 2"/>
          <p:cNvSpPr/>
          <p:nvPr/>
        </p:nvSpPr>
        <p:spPr>
          <a:xfrm>
            <a:off x="320040" y="1298448"/>
            <a:ext cx="2194560" cy="402336"/>
          </a:xfrm>
          <a:prstGeom prst="rect">
            <a:avLst/>
          </a:prstGeom>
          <a:solidFill>
            <a:srgbClr val="CCFF00"/>
          </a:solidFill>
          <a:ln/>
        </p:spPr>
      </p:sp>
      <p:sp>
        <p:nvSpPr>
          <p:cNvPr id="5" name="Text 3"/>
          <p:cNvSpPr/>
          <p:nvPr/>
        </p:nvSpPr>
        <p:spPr>
          <a:xfrm>
            <a:off x="320040" y="1298448"/>
            <a:ext cx="2194560" cy="402336"/>
          </a:xfrm>
          <a:prstGeom prst="rect">
            <a:avLst/>
          </a:prstGeom>
          <a:noFill/>
          <a:ln/>
        </p:spPr>
        <p:txBody>
          <a:bodyPr wrap="square" lIns="0" tIns="0" rIns="0" bIns="0" rtlCol="0" anchor="ctr"/>
          <a:lstStyle/>
          <a:p>
            <a:pPr algn="ctr" indent="0" marL="0">
              <a:buNone/>
            </a:pPr>
            <a:r>
              <a:rPr lang="en-US" sz="1200" b="1" dirty="0">
                <a:solidFill>
                  <a:srgbClr val="050505"/>
                </a:solidFill>
                <a:latin typeface="Calibri" pitchFamily="34" charset="0"/>
                <a:ea typeface="Calibri" pitchFamily="34" charset="-122"/>
                <a:cs typeface="Calibri" pitchFamily="34" charset="-120"/>
              </a:rPr>
              <a:t>Area</a:t>
            </a:r>
            <a:endParaRPr lang="en-US" sz="1200" dirty="0"/>
          </a:p>
        </p:txBody>
      </p:sp>
      <p:sp>
        <p:nvSpPr>
          <p:cNvPr id="6" name="Shape 4"/>
          <p:cNvSpPr/>
          <p:nvPr/>
        </p:nvSpPr>
        <p:spPr>
          <a:xfrm>
            <a:off x="2578608" y="1298448"/>
            <a:ext cx="3108960" cy="402336"/>
          </a:xfrm>
          <a:prstGeom prst="rect">
            <a:avLst/>
          </a:prstGeom>
          <a:solidFill>
            <a:srgbClr val="CCFF00"/>
          </a:solidFill>
          <a:ln/>
        </p:spPr>
      </p:sp>
      <p:sp>
        <p:nvSpPr>
          <p:cNvPr id="7" name="Text 5"/>
          <p:cNvSpPr/>
          <p:nvPr/>
        </p:nvSpPr>
        <p:spPr>
          <a:xfrm>
            <a:off x="2578608" y="1298448"/>
            <a:ext cx="3108960" cy="402336"/>
          </a:xfrm>
          <a:prstGeom prst="rect">
            <a:avLst/>
          </a:prstGeom>
          <a:noFill/>
          <a:ln/>
        </p:spPr>
        <p:txBody>
          <a:bodyPr wrap="square" lIns="0" tIns="0" rIns="0" bIns="0" rtlCol="0" anchor="ctr"/>
          <a:lstStyle/>
          <a:p>
            <a:pPr algn="ctr" indent="0" marL="0">
              <a:buNone/>
            </a:pPr>
            <a:r>
              <a:rPr lang="en-US" sz="1200" b="1" dirty="0">
                <a:solidFill>
                  <a:srgbClr val="050505"/>
                </a:solidFill>
                <a:latin typeface="Calibri" pitchFamily="34" charset="0"/>
                <a:ea typeface="Calibri" pitchFamily="34" charset="-122"/>
                <a:cs typeface="Calibri" pitchFamily="34" charset="-120"/>
              </a:rPr>
              <a:t>IAS 1 (Current)</a:t>
            </a:r>
            <a:endParaRPr lang="en-US" sz="1200" dirty="0"/>
          </a:p>
        </p:txBody>
      </p:sp>
      <p:sp>
        <p:nvSpPr>
          <p:cNvPr id="8" name="Shape 6"/>
          <p:cNvSpPr/>
          <p:nvPr/>
        </p:nvSpPr>
        <p:spPr>
          <a:xfrm>
            <a:off x="5742432" y="1298448"/>
            <a:ext cx="3108960" cy="402336"/>
          </a:xfrm>
          <a:prstGeom prst="rect">
            <a:avLst/>
          </a:prstGeom>
          <a:solidFill>
            <a:srgbClr val="CCFF00"/>
          </a:solidFill>
          <a:ln/>
        </p:spPr>
      </p:sp>
      <p:sp>
        <p:nvSpPr>
          <p:cNvPr id="9" name="Text 7"/>
          <p:cNvSpPr/>
          <p:nvPr/>
        </p:nvSpPr>
        <p:spPr>
          <a:xfrm>
            <a:off x="5742432" y="1298448"/>
            <a:ext cx="3108960" cy="402336"/>
          </a:xfrm>
          <a:prstGeom prst="rect">
            <a:avLst/>
          </a:prstGeom>
          <a:noFill/>
          <a:ln/>
        </p:spPr>
        <p:txBody>
          <a:bodyPr wrap="square" lIns="0" tIns="0" rIns="0" bIns="0" rtlCol="0" anchor="ctr"/>
          <a:lstStyle/>
          <a:p>
            <a:pPr algn="ctr" indent="0" marL="0">
              <a:buNone/>
            </a:pPr>
            <a:r>
              <a:rPr lang="en-US" sz="1200" b="1" dirty="0">
                <a:solidFill>
                  <a:srgbClr val="050505"/>
                </a:solidFill>
                <a:latin typeface="Calibri" pitchFamily="34" charset="0"/>
                <a:ea typeface="Calibri" pitchFamily="34" charset="-122"/>
                <a:cs typeface="Calibri" pitchFamily="34" charset="-120"/>
              </a:rPr>
              <a:t>IFRS 18 (New)</a:t>
            </a:r>
            <a:endParaRPr lang="en-US" sz="1200" dirty="0"/>
          </a:p>
        </p:txBody>
      </p:sp>
      <p:sp>
        <p:nvSpPr>
          <p:cNvPr id="10" name="Shape 8"/>
          <p:cNvSpPr/>
          <p:nvPr/>
        </p:nvSpPr>
        <p:spPr>
          <a:xfrm>
            <a:off x="320040" y="1700784"/>
            <a:ext cx="2194560" cy="475488"/>
          </a:xfrm>
          <a:prstGeom prst="rect">
            <a:avLst/>
          </a:prstGeom>
          <a:solidFill>
            <a:srgbClr val="1A1A1A"/>
          </a:solidFill>
          <a:ln/>
        </p:spPr>
      </p:sp>
      <p:sp>
        <p:nvSpPr>
          <p:cNvPr id="11" name="Text 9"/>
          <p:cNvSpPr/>
          <p:nvPr/>
        </p:nvSpPr>
        <p:spPr>
          <a:xfrm>
            <a:off x="393192" y="1700784"/>
            <a:ext cx="2084832" cy="475488"/>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Mandatory subtotals</a:t>
            </a:r>
            <a:endParaRPr lang="en-US" sz="1100" dirty="0"/>
          </a:p>
        </p:txBody>
      </p:sp>
      <p:sp>
        <p:nvSpPr>
          <p:cNvPr id="12" name="Shape 10"/>
          <p:cNvSpPr/>
          <p:nvPr/>
        </p:nvSpPr>
        <p:spPr>
          <a:xfrm>
            <a:off x="2578608" y="1700784"/>
            <a:ext cx="3108960" cy="475488"/>
          </a:xfrm>
          <a:prstGeom prst="rect">
            <a:avLst/>
          </a:prstGeom>
          <a:solidFill>
            <a:srgbClr val="1A1A1A"/>
          </a:solidFill>
          <a:ln/>
        </p:spPr>
      </p:sp>
      <p:sp>
        <p:nvSpPr>
          <p:cNvPr id="13" name="Text 11"/>
          <p:cNvSpPr/>
          <p:nvPr/>
        </p:nvSpPr>
        <p:spPr>
          <a:xfrm>
            <a:off x="2651760" y="1700784"/>
            <a:ext cx="2999232" cy="475488"/>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Revenue only</a:t>
            </a:r>
            <a:endParaRPr lang="en-US" sz="1000" dirty="0"/>
          </a:p>
        </p:txBody>
      </p:sp>
      <p:sp>
        <p:nvSpPr>
          <p:cNvPr id="14" name="Shape 12"/>
          <p:cNvSpPr/>
          <p:nvPr/>
        </p:nvSpPr>
        <p:spPr>
          <a:xfrm>
            <a:off x="5742432" y="1700784"/>
            <a:ext cx="3108960" cy="475488"/>
          </a:xfrm>
          <a:prstGeom prst="rect">
            <a:avLst/>
          </a:prstGeom>
          <a:solidFill>
            <a:srgbClr val="1A1A1A"/>
          </a:solidFill>
          <a:ln/>
        </p:spPr>
      </p:sp>
      <p:sp>
        <p:nvSpPr>
          <p:cNvPr id="15" name="Text 13"/>
          <p:cNvSpPr/>
          <p:nvPr/>
        </p:nvSpPr>
        <p:spPr>
          <a:xfrm>
            <a:off x="5815584" y="1700784"/>
            <a:ext cx="2999232" cy="475488"/>
          </a:xfrm>
          <a:prstGeom prst="rect">
            <a:avLst/>
          </a:prstGeom>
          <a:noFill/>
          <a:ln/>
        </p:spPr>
        <p:txBody>
          <a:bodyPr wrap="square" rtlCol="0" anchor="ctr"/>
          <a:lstStyle/>
          <a:p>
            <a:pPr indent="0" marL="0">
              <a:buNone/>
            </a:pPr>
            <a:r>
              <a:rPr lang="en-US" sz="1000" dirty="0">
                <a:solidFill>
                  <a:srgbClr val="A8FF3E"/>
                </a:solidFill>
                <a:latin typeface="Calibri" pitchFamily="34" charset="0"/>
                <a:ea typeface="Calibri" pitchFamily="34" charset="-122"/>
                <a:cs typeface="Calibri" pitchFamily="34" charset="-120"/>
              </a:rPr>
              <a:t>Gross Profit, Operating Profit, Profit before financing &amp; tax, Net Profit</a:t>
            </a:r>
            <a:endParaRPr lang="en-US" sz="1000" dirty="0"/>
          </a:p>
        </p:txBody>
      </p:sp>
      <p:sp>
        <p:nvSpPr>
          <p:cNvPr id="16" name="Shape 14"/>
          <p:cNvSpPr/>
          <p:nvPr/>
        </p:nvSpPr>
        <p:spPr>
          <a:xfrm>
            <a:off x="320040" y="2176272"/>
            <a:ext cx="2194560" cy="475488"/>
          </a:xfrm>
          <a:prstGeom prst="rect">
            <a:avLst/>
          </a:prstGeom>
          <a:solidFill>
            <a:srgbClr val="111111"/>
          </a:solidFill>
          <a:ln/>
        </p:spPr>
      </p:sp>
      <p:sp>
        <p:nvSpPr>
          <p:cNvPr id="17" name="Text 15"/>
          <p:cNvSpPr/>
          <p:nvPr/>
        </p:nvSpPr>
        <p:spPr>
          <a:xfrm>
            <a:off x="393192" y="2176272"/>
            <a:ext cx="2084832" cy="475488"/>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Income stmt categories</a:t>
            </a:r>
            <a:endParaRPr lang="en-US" sz="1100" dirty="0"/>
          </a:p>
        </p:txBody>
      </p:sp>
      <p:sp>
        <p:nvSpPr>
          <p:cNvPr id="18" name="Shape 16"/>
          <p:cNvSpPr/>
          <p:nvPr/>
        </p:nvSpPr>
        <p:spPr>
          <a:xfrm>
            <a:off x="2578608" y="2176272"/>
            <a:ext cx="3108960" cy="475488"/>
          </a:xfrm>
          <a:prstGeom prst="rect">
            <a:avLst/>
          </a:prstGeom>
          <a:solidFill>
            <a:srgbClr val="111111"/>
          </a:solidFill>
          <a:ln/>
        </p:spPr>
      </p:sp>
      <p:sp>
        <p:nvSpPr>
          <p:cNvPr id="19" name="Text 17"/>
          <p:cNvSpPr/>
          <p:nvPr/>
        </p:nvSpPr>
        <p:spPr>
          <a:xfrm>
            <a:off x="2651760" y="2176272"/>
            <a:ext cx="2999232" cy="475488"/>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No structure mandated</a:t>
            </a:r>
            <a:endParaRPr lang="en-US" sz="1000" dirty="0"/>
          </a:p>
        </p:txBody>
      </p:sp>
      <p:sp>
        <p:nvSpPr>
          <p:cNvPr id="20" name="Shape 18"/>
          <p:cNvSpPr/>
          <p:nvPr/>
        </p:nvSpPr>
        <p:spPr>
          <a:xfrm>
            <a:off x="5742432" y="2176272"/>
            <a:ext cx="3108960" cy="475488"/>
          </a:xfrm>
          <a:prstGeom prst="rect">
            <a:avLst/>
          </a:prstGeom>
          <a:solidFill>
            <a:srgbClr val="111111"/>
          </a:solidFill>
          <a:ln/>
        </p:spPr>
      </p:sp>
      <p:sp>
        <p:nvSpPr>
          <p:cNvPr id="21" name="Text 19"/>
          <p:cNvSpPr/>
          <p:nvPr/>
        </p:nvSpPr>
        <p:spPr>
          <a:xfrm>
            <a:off x="5815584" y="2176272"/>
            <a:ext cx="2999232" cy="475488"/>
          </a:xfrm>
          <a:prstGeom prst="rect">
            <a:avLst/>
          </a:prstGeom>
          <a:noFill/>
          <a:ln/>
        </p:spPr>
        <p:txBody>
          <a:bodyPr wrap="square" rtlCol="0" anchor="ctr"/>
          <a:lstStyle/>
          <a:p>
            <a:pPr indent="0" marL="0">
              <a:buNone/>
            </a:pPr>
            <a:r>
              <a:rPr lang="en-US" sz="1000" dirty="0">
                <a:solidFill>
                  <a:srgbClr val="A8FF3E"/>
                </a:solidFill>
                <a:latin typeface="Calibri" pitchFamily="34" charset="0"/>
                <a:ea typeface="Calibri" pitchFamily="34" charset="-122"/>
                <a:cs typeface="Calibri" pitchFamily="34" charset="-120"/>
              </a:rPr>
              <a:t>3 categories: Operating, Investing, Financing</a:t>
            </a:r>
            <a:endParaRPr lang="en-US" sz="1000" dirty="0"/>
          </a:p>
        </p:txBody>
      </p:sp>
      <p:sp>
        <p:nvSpPr>
          <p:cNvPr id="22" name="Shape 20"/>
          <p:cNvSpPr/>
          <p:nvPr/>
        </p:nvSpPr>
        <p:spPr>
          <a:xfrm>
            <a:off x="320040" y="2651760"/>
            <a:ext cx="2194560" cy="475488"/>
          </a:xfrm>
          <a:prstGeom prst="rect">
            <a:avLst/>
          </a:prstGeom>
          <a:solidFill>
            <a:srgbClr val="1A1A1A"/>
          </a:solidFill>
          <a:ln/>
        </p:spPr>
      </p:sp>
      <p:sp>
        <p:nvSpPr>
          <p:cNvPr id="23" name="Text 21"/>
          <p:cNvSpPr/>
          <p:nvPr/>
        </p:nvSpPr>
        <p:spPr>
          <a:xfrm>
            <a:off x="393192" y="2651760"/>
            <a:ext cx="2084832" cy="475488"/>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Operating profit</a:t>
            </a:r>
            <a:endParaRPr lang="en-US" sz="1100" dirty="0"/>
          </a:p>
        </p:txBody>
      </p:sp>
      <p:sp>
        <p:nvSpPr>
          <p:cNvPr id="24" name="Shape 22"/>
          <p:cNvSpPr/>
          <p:nvPr/>
        </p:nvSpPr>
        <p:spPr>
          <a:xfrm>
            <a:off x="2578608" y="2651760"/>
            <a:ext cx="3108960" cy="475488"/>
          </a:xfrm>
          <a:prstGeom prst="rect">
            <a:avLst/>
          </a:prstGeom>
          <a:solidFill>
            <a:srgbClr val="1A1A1A"/>
          </a:solidFill>
          <a:ln/>
        </p:spPr>
      </p:sp>
      <p:sp>
        <p:nvSpPr>
          <p:cNvPr id="25" name="Text 23"/>
          <p:cNvSpPr/>
          <p:nvPr/>
        </p:nvSpPr>
        <p:spPr>
          <a:xfrm>
            <a:off x="2651760" y="2651760"/>
            <a:ext cx="2999232" cy="475488"/>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Not defined</a:t>
            </a:r>
            <a:endParaRPr lang="en-US" sz="1000" dirty="0"/>
          </a:p>
        </p:txBody>
      </p:sp>
      <p:sp>
        <p:nvSpPr>
          <p:cNvPr id="26" name="Shape 24"/>
          <p:cNvSpPr/>
          <p:nvPr/>
        </p:nvSpPr>
        <p:spPr>
          <a:xfrm>
            <a:off x="5742432" y="2651760"/>
            <a:ext cx="3108960" cy="475488"/>
          </a:xfrm>
          <a:prstGeom prst="rect">
            <a:avLst/>
          </a:prstGeom>
          <a:solidFill>
            <a:srgbClr val="1A1A1A"/>
          </a:solidFill>
          <a:ln/>
        </p:spPr>
      </p:sp>
      <p:sp>
        <p:nvSpPr>
          <p:cNvPr id="27" name="Text 25"/>
          <p:cNvSpPr/>
          <p:nvPr/>
        </p:nvSpPr>
        <p:spPr>
          <a:xfrm>
            <a:off x="5815584" y="2651760"/>
            <a:ext cx="2999232" cy="475488"/>
          </a:xfrm>
          <a:prstGeom prst="rect">
            <a:avLst/>
          </a:prstGeom>
          <a:noFill/>
          <a:ln/>
        </p:spPr>
        <p:txBody>
          <a:bodyPr wrap="square" rtlCol="0" anchor="ctr"/>
          <a:lstStyle/>
          <a:p>
            <a:pPr indent="0" marL="0">
              <a:buNone/>
            </a:pPr>
            <a:r>
              <a:rPr lang="en-US" sz="1000" dirty="0">
                <a:solidFill>
                  <a:srgbClr val="A8FF3E"/>
                </a:solidFill>
                <a:latin typeface="Calibri" pitchFamily="34" charset="0"/>
                <a:ea typeface="Calibri" pitchFamily="34" charset="-122"/>
                <a:cs typeface="Calibri" pitchFamily="34" charset="-120"/>
              </a:rPr>
              <a:t>Mandatory disclosure; clearly defined residual</a:t>
            </a:r>
            <a:endParaRPr lang="en-US" sz="1000" dirty="0"/>
          </a:p>
        </p:txBody>
      </p:sp>
      <p:sp>
        <p:nvSpPr>
          <p:cNvPr id="28" name="Shape 26"/>
          <p:cNvSpPr/>
          <p:nvPr/>
        </p:nvSpPr>
        <p:spPr>
          <a:xfrm>
            <a:off x="320040" y="3127248"/>
            <a:ext cx="2194560" cy="475488"/>
          </a:xfrm>
          <a:prstGeom prst="rect">
            <a:avLst/>
          </a:prstGeom>
          <a:solidFill>
            <a:srgbClr val="111111"/>
          </a:solidFill>
          <a:ln/>
        </p:spPr>
      </p:sp>
      <p:sp>
        <p:nvSpPr>
          <p:cNvPr id="29" name="Text 27"/>
          <p:cNvSpPr/>
          <p:nvPr/>
        </p:nvSpPr>
        <p:spPr>
          <a:xfrm>
            <a:off x="393192" y="3127248"/>
            <a:ext cx="2084832" cy="475488"/>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Integral vs non-integral</a:t>
            </a:r>
            <a:endParaRPr lang="en-US" sz="1100" dirty="0"/>
          </a:p>
        </p:txBody>
      </p:sp>
      <p:sp>
        <p:nvSpPr>
          <p:cNvPr id="30" name="Shape 28"/>
          <p:cNvSpPr/>
          <p:nvPr/>
        </p:nvSpPr>
        <p:spPr>
          <a:xfrm>
            <a:off x="2578608" y="3127248"/>
            <a:ext cx="3108960" cy="475488"/>
          </a:xfrm>
          <a:prstGeom prst="rect">
            <a:avLst/>
          </a:prstGeom>
          <a:solidFill>
            <a:srgbClr val="111111"/>
          </a:solidFill>
          <a:ln/>
        </p:spPr>
      </p:sp>
      <p:sp>
        <p:nvSpPr>
          <p:cNvPr id="31" name="Text 29"/>
          <p:cNvSpPr/>
          <p:nvPr/>
        </p:nvSpPr>
        <p:spPr>
          <a:xfrm>
            <a:off x="2651760" y="3127248"/>
            <a:ext cx="2999232" cy="475488"/>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No distinction</a:t>
            </a:r>
            <a:endParaRPr lang="en-US" sz="1000" dirty="0"/>
          </a:p>
        </p:txBody>
      </p:sp>
      <p:sp>
        <p:nvSpPr>
          <p:cNvPr id="32" name="Shape 30"/>
          <p:cNvSpPr/>
          <p:nvPr/>
        </p:nvSpPr>
        <p:spPr>
          <a:xfrm>
            <a:off x="5742432" y="3127248"/>
            <a:ext cx="3108960" cy="475488"/>
          </a:xfrm>
          <a:prstGeom prst="rect">
            <a:avLst/>
          </a:prstGeom>
          <a:solidFill>
            <a:srgbClr val="111111"/>
          </a:solidFill>
          <a:ln/>
        </p:spPr>
      </p:sp>
      <p:sp>
        <p:nvSpPr>
          <p:cNvPr id="33" name="Text 31"/>
          <p:cNvSpPr/>
          <p:nvPr/>
        </p:nvSpPr>
        <p:spPr>
          <a:xfrm>
            <a:off x="5815584" y="3127248"/>
            <a:ext cx="2999232" cy="475488"/>
          </a:xfrm>
          <a:prstGeom prst="rect">
            <a:avLst/>
          </a:prstGeom>
          <a:noFill/>
          <a:ln/>
        </p:spPr>
        <p:txBody>
          <a:bodyPr wrap="square" rtlCol="0" anchor="ctr"/>
          <a:lstStyle/>
          <a:p>
            <a:pPr indent="0" marL="0">
              <a:buNone/>
            </a:pPr>
            <a:r>
              <a:rPr lang="en-US" sz="1000" dirty="0">
                <a:solidFill>
                  <a:srgbClr val="A8FF3E"/>
                </a:solidFill>
                <a:latin typeface="Calibri" pitchFamily="34" charset="0"/>
                <a:ea typeface="Calibri" pitchFamily="34" charset="-122"/>
                <a:cs typeface="Calibri" pitchFamily="34" charset="-120"/>
              </a:rPr>
              <a:t>Investing activities split by integral vs non-integral associates/JVs</a:t>
            </a:r>
            <a:endParaRPr lang="en-US" sz="1000" dirty="0"/>
          </a:p>
        </p:txBody>
      </p:sp>
      <p:sp>
        <p:nvSpPr>
          <p:cNvPr id="34" name="Shape 32"/>
          <p:cNvSpPr/>
          <p:nvPr/>
        </p:nvSpPr>
        <p:spPr>
          <a:xfrm>
            <a:off x="320040" y="3602736"/>
            <a:ext cx="2194560" cy="475488"/>
          </a:xfrm>
          <a:prstGeom prst="rect">
            <a:avLst/>
          </a:prstGeom>
          <a:solidFill>
            <a:srgbClr val="1A1A1A"/>
          </a:solidFill>
          <a:ln/>
        </p:spPr>
      </p:sp>
      <p:sp>
        <p:nvSpPr>
          <p:cNvPr id="35" name="Text 33"/>
          <p:cNvSpPr/>
          <p:nvPr/>
        </p:nvSpPr>
        <p:spPr>
          <a:xfrm>
            <a:off x="393192" y="3602736"/>
            <a:ext cx="2084832" cy="475488"/>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Financing category</a:t>
            </a:r>
            <a:endParaRPr lang="en-US" sz="1100" dirty="0"/>
          </a:p>
        </p:txBody>
      </p:sp>
      <p:sp>
        <p:nvSpPr>
          <p:cNvPr id="36" name="Shape 34"/>
          <p:cNvSpPr/>
          <p:nvPr/>
        </p:nvSpPr>
        <p:spPr>
          <a:xfrm>
            <a:off x="2578608" y="3602736"/>
            <a:ext cx="3108960" cy="475488"/>
          </a:xfrm>
          <a:prstGeom prst="rect">
            <a:avLst/>
          </a:prstGeom>
          <a:solidFill>
            <a:srgbClr val="1A1A1A"/>
          </a:solidFill>
          <a:ln/>
        </p:spPr>
      </p:sp>
      <p:sp>
        <p:nvSpPr>
          <p:cNvPr id="37" name="Text 35"/>
          <p:cNvSpPr/>
          <p:nvPr/>
        </p:nvSpPr>
        <p:spPr>
          <a:xfrm>
            <a:off x="2651760" y="3602736"/>
            <a:ext cx="2999232" cy="475488"/>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No requirement</a:t>
            </a:r>
            <a:endParaRPr lang="en-US" sz="1000" dirty="0"/>
          </a:p>
        </p:txBody>
      </p:sp>
      <p:sp>
        <p:nvSpPr>
          <p:cNvPr id="38" name="Shape 36"/>
          <p:cNvSpPr/>
          <p:nvPr/>
        </p:nvSpPr>
        <p:spPr>
          <a:xfrm>
            <a:off x="5742432" y="3602736"/>
            <a:ext cx="3108960" cy="475488"/>
          </a:xfrm>
          <a:prstGeom prst="rect">
            <a:avLst/>
          </a:prstGeom>
          <a:solidFill>
            <a:srgbClr val="1A1A1A"/>
          </a:solidFill>
          <a:ln/>
        </p:spPr>
      </p:sp>
      <p:sp>
        <p:nvSpPr>
          <p:cNvPr id="39" name="Text 37"/>
          <p:cNvSpPr/>
          <p:nvPr/>
        </p:nvSpPr>
        <p:spPr>
          <a:xfrm>
            <a:off x="5815584" y="3602736"/>
            <a:ext cx="2999232" cy="475488"/>
          </a:xfrm>
          <a:prstGeom prst="rect">
            <a:avLst/>
          </a:prstGeom>
          <a:noFill/>
          <a:ln/>
        </p:spPr>
        <p:txBody>
          <a:bodyPr wrap="square" rtlCol="0" anchor="ctr"/>
          <a:lstStyle/>
          <a:p>
            <a:pPr indent="0" marL="0">
              <a:buNone/>
            </a:pPr>
            <a:r>
              <a:rPr lang="en-US" sz="1000" dirty="0">
                <a:solidFill>
                  <a:srgbClr val="A8FF3E"/>
                </a:solidFill>
                <a:latin typeface="Calibri" pitchFamily="34" charset="0"/>
                <a:ea typeface="Calibri" pitchFamily="34" charset="-122"/>
                <a:cs typeface="Calibri" pitchFamily="34" charset="-120"/>
              </a:rPr>
              <a:t>Interest &amp; similar income/expense on net debt</a:t>
            </a:r>
            <a:endParaRPr lang="en-US" sz="1000" dirty="0"/>
          </a:p>
        </p:txBody>
      </p:sp>
      <p:sp>
        <p:nvSpPr>
          <p:cNvPr id="40" name="Shape 38"/>
          <p:cNvSpPr/>
          <p:nvPr/>
        </p:nvSpPr>
        <p:spPr>
          <a:xfrm>
            <a:off x="320040" y="4078224"/>
            <a:ext cx="2194560" cy="475488"/>
          </a:xfrm>
          <a:prstGeom prst="rect">
            <a:avLst/>
          </a:prstGeom>
          <a:solidFill>
            <a:srgbClr val="111111"/>
          </a:solidFill>
          <a:ln/>
        </p:spPr>
      </p:sp>
      <p:sp>
        <p:nvSpPr>
          <p:cNvPr id="41" name="Text 39"/>
          <p:cNvSpPr/>
          <p:nvPr/>
        </p:nvSpPr>
        <p:spPr>
          <a:xfrm>
            <a:off x="393192" y="4078224"/>
            <a:ext cx="2084832" cy="475488"/>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MPMs</a:t>
            </a:r>
            <a:endParaRPr lang="en-US" sz="1100" dirty="0"/>
          </a:p>
        </p:txBody>
      </p:sp>
      <p:sp>
        <p:nvSpPr>
          <p:cNvPr id="42" name="Shape 40"/>
          <p:cNvSpPr/>
          <p:nvPr/>
        </p:nvSpPr>
        <p:spPr>
          <a:xfrm>
            <a:off x="2578608" y="4078224"/>
            <a:ext cx="3108960" cy="475488"/>
          </a:xfrm>
          <a:prstGeom prst="rect">
            <a:avLst/>
          </a:prstGeom>
          <a:solidFill>
            <a:srgbClr val="111111"/>
          </a:solidFill>
          <a:ln/>
        </p:spPr>
      </p:sp>
      <p:sp>
        <p:nvSpPr>
          <p:cNvPr id="43" name="Text 41"/>
          <p:cNvSpPr/>
          <p:nvPr/>
        </p:nvSpPr>
        <p:spPr>
          <a:xfrm>
            <a:off x="2651760" y="4078224"/>
            <a:ext cx="2999232" cy="475488"/>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No IFRS rules — voluntary</a:t>
            </a:r>
            <a:endParaRPr lang="en-US" sz="1000" dirty="0"/>
          </a:p>
        </p:txBody>
      </p:sp>
      <p:sp>
        <p:nvSpPr>
          <p:cNvPr id="44" name="Shape 42"/>
          <p:cNvSpPr/>
          <p:nvPr/>
        </p:nvSpPr>
        <p:spPr>
          <a:xfrm>
            <a:off x="5742432" y="4078224"/>
            <a:ext cx="3108960" cy="475488"/>
          </a:xfrm>
          <a:prstGeom prst="rect">
            <a:avLst/>
          </a:prstGeom>
          <a:solidFill>
            <a:srgbClr val="111111"/>
          </a:solidFill>
          <a:ln/>
        </p:spPr>
      </p:sp>
      <p:sp>
        <p:nvSpPr>
          <p:cNvPr id="45" name="Text 43"/>
          <p:cNvSpPr/>
          <p:nvPr/>
        </p:nvSpPr>
        <p:spPr>
          <a:xfrm>
            <a:off x="5815584" y="4078224"/>
            <a:ext cx="2999232" cy="475488"/>
          </a:xfrm>
          <a:prstGeom prst="rect">
            <a:avLst/>
          </a:prstGeom>
          <a:noFill/>
          <a:ln/>
        </p:spPr>
        <p:txBody>
          <a:bodyPr wrap="square" rtlCol="0" anchor="ctr"/>
          <a:lstStyle/>
          <a:p>
            <a:pPr indent="0" marL="0">
              <a:buNone/>
            </a:pPr>
            <a:r>
              <a:rPr lang="en-US" sz="1000" dirty="0">
                <a:solidFill>
                  <a:srgbClr val="A8FF3E"/>
                </a:solidFill>
                <a:latin typeface="Calibri" pitchFamily="34" charset="0"/>
                <a:ea typeface="Calibri" pitchFamily="34" charset="-122"/>
                <a:cs typeface="Calibri" pitchFamily="34" charset="-120"/>
              </a:rPr>
              <a:t>Disclosed in notes with reconciliation to nearest IFRS line item</a:t>
            </a:r>
            <a:endParaRPr lang="en-US" sz="1000" dirty="0"/>
          </a:p>
        </p:txBody>
      </p:sp>
      <p:sp>
        <p:nvSpPr>
          <p:cNvPr id="46" name="Shape 44"/>
          <p:cNvSpPr/>
          <p:nvPr/>
        </p:nvSpPr>
        <p:spPr>
          <a:xfrm>
            <a:off x="320040" y="4553712"/>
            <a:ext cx="2194560" cy="475488"/>
          </a:xfrm>
          <a:prstGeom prst="rect">
            <a:avLst/>
          </a:prstGeom>
          <a:solidFill>
            <a:srgbClr val="1A1A1A"/>
          </a:solidFill>
          <a:ln/>
        </p:spPr>
      </p:sp>
      <p:sp>
        <p:nvSpPr>
          <p:cNvPr id="47" name="Text 45"/>
          <p:cNvSpPr/>
          <p:nvPr/>
        </p:nvSpPr>
        <p:spPr>
          <a:xfrm>
            <a:off x="393192" y="4553712"/>
            <a:ext cx="2084832" cy="475488"/>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Unusual items</a:t>
            </a:r>
            <a:endParaRPr lang="en-US" sz="1100" dirty="0"/>
          </a:p>
        </p:txBody>
      </p:sp>
      <p:sp>
        <p:nvSpPr>
          <p:cNvPr id="48" name="Shape 46"/>
          <p:cNvSpPr/>
          <p:nvPr/>
        </p:nvSpPr>
        <p:spPr>
          <a:xfrm>
            <a:off x="2578608" y="4553712"/>
            <a:ext cx="3108960" cy="475488"/>
          </a:xfrm>
          <a:prstGeom prst="rect">
            <a:avLst/>
          </a:prstGeom>
          <a:solidFill>
            <a:srgbClr val="1A1A1A"/>
          </a:solidFill>
          <a:ln/>
        </p:spPr>
      </p:sp>
      <p:sp>
        <p:nvSpPr>
          <p:cNvPr id="49" name="Text 47"/>
          <p:cNvSpPr/>
          <p:nvPr/>
        </p:nvSpPr>
        <p:spPr>
          <a:xfrm>
            <a:off x="2651760" y="4553712"/>
            <a:ext cx="2999232" cy="475488"/>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Voluntary disclosure</a:t>
            </a:r>
            <a:endParaRPr lang="en-US" sz="1000" dirty="0"/>
          </a:p>
        </p:txBody>
      </p:sp>
      <p:sp>
        <p:nvSpPr>
          <p:cNvPr id="50" name="Shape 48"/>
          <p:cNvSpPr/>
          <p:nvPr/>
        </p:nvSpPr>
        <p:spPr>
          <a:xfrm>
            <a:off x="5742432" y="4553712"/>
            <a:ext cx="3108960" cy="475488"/>
          </a:xfrm>
          <a:prstGeom prst="rect">
            <a:avLst/>
          </a:prstGeom>
          <a:solidFill>
            <a:srgbClr val="1A1A1A"/>
          </a:solidFill>
          <a:ln/>
        </p:spPr>
      </p:sp>
      <p:sp>
        <p:nvSpPr>
          <p:cNvPr id="51" name="Text 49"/>
          <p:cNvSpPr/>
          <p:nvPr/>
        </p:nvSpPr>
        <p:spPr>
          <a:xfrm>
            <a:off x="5815584" y="4553712"/>
            <a:ext cx="2999232" cy="475488"/>
          </a:xfrm>
          <a:prstGeom prst="rect">
            <a:avLst/>
          </a:prstGeom>
          <a:noFill/>
          <a:ln/>
        </p:spPr>
        <p:txBody>
          <a:bodyPr wrap="square" rtlCol="0" anchor="ctr"/>
          <a:lstStyle/>
          <a:p>
            <a:pPr indent="0" marL="0">
              <a:buNone/>
            </a:pPr>
            <a:r>
              <a:rPr lang="en-US" sz="1000" dirty="0">
                <a:solidFill>
                  <a:srgbClr val="A8FF3E"/>
                </a:solidFill>
                <a:latin typeface="Calibri" pitchFamily="34" charset="0"/>
                <a:ea typeface="Calibri" pitchFamily="34" charset="-122"/>
                <a:cs typeface="Calibri" pitchFamily="34" charset="-120"/>
              </a:rPr>
              <a:t>Mandatory disclosure; defined criteria</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50505"/>
        </a:solidFill>
      </p:bgPr>
    </p:bg>
    <p:spTree>
      <p:nvGrpSpPr>
        <p:cNvPr id="1" name=""/>
        <p:cNvGrpSpPr/>
        <p:nvPr/>
      </p:nvGrpSpPr>
      <p:grpSpPr>
        <a:xfrm>
          <a:off x="0" y="0"/>
          <a:ext cx="0" cy="0"/>
          <a:chOff x="0" y="0"/>
          <a:chExt cx="0" cy="0"/>
        </a:xfrm>
      </p:grpSpPr>
      <p:sp>
        <p:nvSpPr>
          <p:cNvPr id="2" name="Text 0"/>
          <p:cNvSpPr/>
          <p:nvPr/>
        </p:nvSpPr>
        <p:spPr>
          <a:xfrm>
            <a:off x="457200" y="256032"/>
            <a:ext cx="8229600" cy="320040"/>
          </a:xfrm>
          <a:prstGeom prst="rect">
            <a:avLst/>
          </a:prstGeom>
          <a:noFill/>
          <a:ln/>
        </p:spPr>
        <p:txBody>
          <a:bodyPr wrap="square" rtlCol="0" anchor="ctr"/>
          <a:lstStyle/>
          <a:p>
            <a:pPr indent="0" marL="0">
              <a:buNone/>
            </a:pPr>
            <a:r>
              <a:rPr lang="en-US" sz="1000" b="1" spc="400" kern="0" dirty="0">
                <a:solidFill>
                  <a:srgbClr val="CCFF00"/>
                </a:solidFill>
                <a:latin typeface="Calibri" pitchFamily="34" charset="0"/>
                <a:ea typeface="Calibri" pitchFamily="34" charset="-122"/>
                <a:cs typeface="Calibri" pitchFamily="34" charset="-120"/>
              </a:rPr>
              <a:t>NEW STRUCTURE</a:t>
            </a:r>
            <a:endParaRPr lang="en-US" sz="1000" dirty="0"/>
          </a:p>
        </p:txBody>
      </p:sp>
      <p:sp>
        <p:nvSpPr>
          <p:cNvPr id="3" name="Text 1"/>
          <p:cNvSpPr/>
          <p:nvPr/>
        </p:nvSpPr>
        <p:spPr>
          <a:xfrm>
            <a:off x="457200" y="566928"/>
            <a:ext cx="6400800" cy="566928"/>
          </a:xfrm>
          <a:prstGeom prst="rect">
            <a:avLst/>
          </a:prstGeom>
          <a:noFill/>
          <a:ln/>
        </p:spPr>
        <p:txBody>
          <a:bodyPr wrap="square" rtlCol="0" anchor="ctr"/>
          <a:lstStyle/>
          <a:p>
            <a:pPr indent="0" marL="0">
              <a:buNone/>
            </a:pPr>
            <a:r>
              <a:rPr lang="en-US" sz="3000" b="1" dirty="0">
                <a:solidFill>
                  <a:srgbClr val="FFFFFF"/>
                </a:solidFill>
                <a:latin typeface="Calibri" pitchFamily="34" charset="0"/>
                <a:ea typeface="Calibri" pitchFamily="34" charset="-122"/>
                <a:cs typeface="Calibri" pitchFamily="34" charset="-120"/>
              </a:rPr>
              <a:t>The IFRS 18 Income Statement</a:t>
            </a:r>
            <a:endParaRPr lang="en-US" sz="3000" dirty="0"/>
          </a:p>
        </p:txBody>
      </p:sp>
      <p:sp>
        <p:nvSpPr>
          <p:cNvPr id="4" name="Shape 2"/>
          <p:cNvSpPr/>
          <p:nvPr/>
        </p:nvSpPr>
        <p:spPr>
          <a:xfrm>
            <a:off x="320040" y="1298448"/>
            <a:ext cx="8503920" cy="1874520"/>
          </a:xfrm>
          <a:prstGeom prst="roundRect">
            <a:avLst>
              <a:gd name="adj" fmla="val 2439"/>
            </a:avLst>
          </a:prstGeom>
          <a:solidFill>
            <a:srgbClr val="1A1A1A"/>
          </a:solidFill>
          <a:ln/>
        </p:spPr>
      </p:sp>
      <p:sp>
        <p:nvSpPr>
          <p:cNvPr id="5" name="Text 3"/>
          <p:cNvSpPr/>
          <p:nvPr/>
        </p:nvSpPr>
        <p:spPr>
          <a:xfrm>
            <a:off x="384048" y="1335024"/>
            <a:ext cx="1371600" cy="256032"/>
          </a:xfrm>
          <a:prstGeom prst="rect">
            <a:avLst/>
          </a:prstGeom>
          <a:noFill/>
          <a:ln/>
        </p:spPr>
        <p:txBody>
          <a:bodyPr wrap="square" rtlCol="0" anchor="ctr"/>
          <a:lstStyle/>
          <a:p>
            <a:pPr indent="0" marL="0">
              <a:buNone/>
            </a:pPr>
            <a:r>
              <a:rPr lang="en-US" sz="900" b="1" spc="100" kern="0" dirty="0">
                <a:solidFill>
                  <a:srgbClr val="CCFF00"/>
                </a:solidFill>
                <a:latin typeface="Calibri" pitchFamily="34" charset="0"/>
                <a:ea typeface="Calibri" pitchFamily="34" charset="-122"/>
                <a:cs typeface="Calibri" pitchFamily="34" charset="-120"/>
              </a:rPr>
              <a:t>OPERATING</a:t>
            </a:r>
            <a:endParaRPr lang="en-US" sz="900" dirty="0"/>
          </a:p>
        </p:txBody>
      </p:sp>
      <p:sp>
        <p:nvSpPr>
          <p:cNvPr id="6" name="Text 4"/>
          <p:cNvSpPr/>
          <p:nvPr/>
        </p:nvSpPr>
        <p:spPr>
          <a:xfrm>
            <a:off x="1645920" y="1527048"/>
            <a:ext cx="6858000" cy="310896"/>
          </a:xfrm>
          <a:prstGeom prst="rect">
            <a:avLst/>
          </a:prstGeom>
          <a:noFill/>
          <a:ln/>
        </p:spPr>
        <p:txBody>
          <a:bodyPr wrap="square" rtlCol="0" anchor="ctr"/>
          <a:lstStyle/>
          <a:p>
            <a:pPr indent="0" marL="0">
              <a:buNone/>
            </a:pPr>
            <a:r>
              <a:rPr lang="en-US" sz="1100" dirty="0">
                <a:solidFill>
                  <a:srgbClr val="FFFFFF"/>
                </a:solidFill>
                <a:latin typeface="Calibri" pitchFamily="34" charset="0"/>
                <a:ea typeface="Calibri" pitchFamily="34" charset="-122"/>
                <a:cs typeface="Calibri" pitchFamily="34" charset="-120"/>
              </a:rPr>
              <a:t>  Revenue</a:t>
            </a:r>
            <a:endParaRPr lang="en-US" sz="1100" dirty="0"/>
          </a:p>
        </p:txBody>
      </p:sp>
      <p:sp>
        <p:nvSpPr>
          <p:cNvPr id="7" name="Text 5"/>
          <p:cNvSpPr/>
          <p:nvPr/>
        </p:nvSpPr>
        <p:spPr>
          <a:xfrm>
            <a:off x="1645920" y="1847088"/>
            <a:ext cx="6858000" cy="310896"/>
          </a:xfrm>
          <a:prstGeom prst="rect">
            <a:avLst/>
          </a:prstGeom>
          <a:noFill/>
          <a:ln/>
        </p:spPr>
        <p:txBody>
          <a:bodyPr wrap="square" rtlCol="0" anchor="ctr"/>
          <a:lstStyle/>
          <a:p>
            <a:pPr indent="0" marL="0">
              <a:buNone/>
            </a:pPr>
            <a:r>
              <a:rPr lang="en-US" sz="1100" i="1" dirty="0">
                <a:solidFill>
                  <a:srgbClr val="FFFFFF"/>
                </a:solidFill>
                <a:latin typeface="Calibri" pitchFamily="34" charset="0"/>
                <a:ea typeface="Calibri" pitchFamily="34" charset="-122"/>
                <a:cs typeface="Calibri" pitchFamily="34" charset="-120"/>
              </a:rPr>
              <a:t>  Cost of sales</a:t>
            </a:r>
            <a:endParaRPr lang="en-US" sz="1100" dirty="0"/>
          </a:p>
        </p:txBody>
      </p:sp>
      <p:sp>
        <p:nvSpPr>
          <p:cNvPr id="8" name="Text 6"/>
          <p:cNvSpPr/>
          <p:nvPr/>
        </p:nvSpPr>
        <p:spPr>
          <a:xfrm>
            <a:off x="1645920" y="2167128"/>
            <a:ext cx="6858000" cy="310896"/>
          </a:xfrm>
          <a:prstGeom prst="rect">
            <a:avLst/>
          </a:prstGeom>
          <a:noFill/>
          <a:ln/>
        </p:spPr>
        <p:txBody>
          <a:bodyPr wrap="square" rtlCol="0" anchor="ctr"/>
          <a:lstStyle/>
          <a:p>
            <a:pPr indent="0" marL="0">
              <a:buNone/>
            </a:pPr>
            <a:r>
              <a:rPr lang="en-US" sz="1200" b="1" dirty="0">
                <a:solidFill>
                  <a:srgbClr val="CCFF00"/>
                </a:solidFill>
                <a:latin typeface="Calibri" pitchFamily="34" charset="0"/>
                <a:ea typeface="Calibri" pitchFamily="34" charset="-122"/>
                <a:cs typeface="Calibri" pitchFamily="34" charset="-120"/>
              </a:rPr>
              <a:t>Gross profit</a:t>
            </a:r>
            <a:endParaRPr lang="en-US" sz="1200" dirty="0"/>
          </a:p>
        </p:txBody>
      </p:sp>
      <p:sp>
        <p:nvSpPr>
          <p:cNvPr id="9" name="Shape 7"/>
          <p:cNvSpPr/>
          <p:nvPr/>
        </p:nvSpPr>
        <p:spPr>
          <a:xfrm>
            <a:off x="1645920" y="2148840"/>
            <a:ext cx="6858000" cy="0"/>
          </a:xfrm>
          <a:prstGeom prst="line">
            <a:avLst/>
          </a:prstGeom>
          <a:noFill/>
          <a:ln w="6350">
            <a:solidFill>
              <a:srgbClr val="CCFF00"/>
            </a:solidFill>
            <a:prstDash val="dash"/>
          </a:ln>
        </p:spPr>
      </p:sp>
      <p:sp>
        <p:nvSpPr>
          <p:cNvPr id="10" name="Text 8"/>
          <p:cNvSpPr/>
          <p:nvPr/>
        </p:nvSpPr>
        <p:spPr>
          <a:xfrm>
            <a:off x="1645920" y="2487168"/>
            <a:ext cx="6858000" cy="310896"/>
          </a:xfrm>
          <a:prstGeom prst="rect">
            <a:avLst/>
          </a:prstGeom>
          <a:noFill/>
          <a:ln/>
        </p:spPr>
        <p:txBody>
          <a:bodyPr wrap="square" rtlCol="0" anchor="ctr"/>
          <a:lstStyle/>
          <a:p>
            <a:pPr indent="0" marL="0">
              <a:buNone/>
            </a:pPr>
            <a:r>
              <a:rPr lang="en-US" sz="1100" i="1" dirty="0">
                <a:solidFill>
                  <a:srgbClr val="FFFFFF"/>
                </a:solidFill>
                <a:latin typeface="Calibri" pitchFamily="34" charset="0"/>
                <a:ea typeface="Calibri" pitchFamily="34" charset="-122"/>
                <a:cs typeface="Calibri" pitchFamily="34" charset="-120"/>
              </a:rPr>
              <a:t>  Other operating income / expenses</a:t>
            </a:r>
            <a:endParaRPr lang="en-US" sz="1100" dirty="0"/>
          </a:p>
        </p:txBody>
      </p:sp>
      <p:sp>
        <p:nvSpPr>
          <p:cNvPr id="11" name="Text 9"/>
          <p:cNvSpPr/>
          <p:nvPr/>
        </p:nvSpPr>
        <p:spPr>
          <a:xfrm>
            <a:off x="1645920" y="2807208"/>
            <a:ext cx="6858000" cy="310896"/>
          </a:xfrm>
          <a:prstGeom prst="rect">
            <a:avLst/>
          </a:prstGeom>
          <a:noFill/>
          <a:ln/>
        </p:spPr>
        <p:txBody>
          <a:bodyPr wrap="square" rtlCol="0" anchor="ctr"/>
          <a:lstStyle/>
          <a:p>
            <a:pPr indent="0" marL="0">
              <a:buNone/>
            </a:pPr>
            <a:r>
              <a:rPr lang="en-US" sz="1200" b="1" dirty="0">
                <a:solidFill>
                  <a:srgbClr val="CCFF00"/>
                </a:solidFill>
                <a:latin typeface="Calibri" pitchFamily="34" charset="0"/>
                <a:ea typeface="Calibri" pitchFamily="34" charset="-122"/>
                <a:cs typeface="Calibri" pitchFamily="34" charset="-120"/>
              </a:rPr>
              <a:t>OPERATING PROFIT</a:t>
            </a:r>
            <a:endParaRPr lang="en-US" sz="1200" dirty="0"/>
          </a:p>
        </p:txBody>
      </p:sp>
      <p:sp>
        <p:nvSpPr>
          <p:cNvPr id="12" name="Shape 10"/>
          <p:cNvSpPr/>
          <p:nvPr/>
        </p:nvSpPr>
        <p:spPr>
          <a:xfrm>
            <a:off x="1645920" y="2788920"/>
            <a:ext cx="6858000" cy="0"/>
          </a:xfrm>
          <a:prstGeom prst="line">
            <a:avLst/>
          </a:prstGeom>
          <a:noFill/>
          <a:ln w="6350">
            <a:solidFill>
              <a:srgbClr val="CCFF00"/>
            </a:solidFill>
            <a:prstDash val="dash"/>
          </a:ln>
        </p:spPr>
      </p:sp>
      <p:sp>
        <p:nvSpPr>
          <p:cNvPr id="13" name="Shape 11"/>
          <p:cNvSpPr/>
          <p:nvPr/>
        </p:nvSpPr>
        <p:spPr>
          <a:xfrm>
            <a:off x="320040" y="3264408"/>
            <a:ext cx="8503920" cy="1234440"/>
          </a:xfrm>
          <a:prstGeom prst="roundRect">
            <a:avLst>
              <a:gd name="adj" fmla="val 3704"/>
            </a:avLst>
          </a:prstGeom>
          <a:solidFill>
            <a:srgbClr val="1A1A1A"/>
          </a:solidFill>
          <a:ln/>
        </p:spPr>
      </p:sp>
      <p:sp>
        <p:nvSpPr>
          <p:cNvPr id="14" name="Text 12"/>
          <p:cNvSpPr/>
          <p:nvPr/>
        </p:nvSpPr>
        <p:spPr>
          <a:xfrm>
            <a:off x="384048" y="3300984"/>
            <a:ext cx="1371600" cy="256032"/>
          </a:xfrm>
          <a:prstGeom prst="rect">
            <a:avLst/>
          </a:prstGeom>
          <a:noFill/>
          <a:ln/>
        </p:spPr>
        <p:txBody>
          <a:bodyPr wrap="square" rtlCol="0" anchor="ctr"/>
          <a:lstStyle/>
          <a:p>
            <a:pPr indent="0" marL="0">
              <a:buNone/>
            </a:pPr>
            <a:r>
              <a:rPr lang="en-US" sz="900" b="1" spc="100" kern="0" dirty="0">
                <a:solidFill>
                  <a:srgbClr val="00BFFF"/>
                </a:solidFill>
                <a:latin typeface="Calibri" pitchFamily="34" charset="0"/>
                <a:ea typeface="Calibri" pitchFamily="34" charset="-122"/>
                <a:cs typeface="Calibri" pitchFamily="34" charset="-120"/>
              </a:rPr>
              <a:t>INVESTING</a:t>
            </a:r>
            <a:endParaRPr lang="en-US" sz="900" dirty="0"/>
          </a:p>
        </p:txBody>
      </p:sp>
      <p:sp>
        <p:nvSpPr>
          <p:cNvPr id="15" name="Text 13"/>
          <p:cNvSpPr/>
          <p:nvPr/>
        </p:nvSpPr>
        <p:spPr>
          <a:xfrm>
            <a:off x="1645920" y="3493008"/>
            <a:ext cx="6858000" cy="310896"/>
          </a:xfrm>
          <a:prstGeom prst="rect">
            <a:avLst/>
          </a:prstGeom>
          <a:noFill/>
          <a:ln/>
        </p:spPr>
        <p:txBody>
          <a:bodyPr wrap="square" rtlCol="0" anchor="ctr"/>
          <a:lstStyle/>
          <a:p>
            <a:pPr indent="0" marL="0">
              <a:buNone/>
            </a:pPr>
            <a:r>
              <a:rPr lang="en-US" sz="1100" i="1" dirty="0">
                <a:solidFill>
                  <a:srgbClr val="FFFFFF"/>
                </a:solidFill>
                <a:latin typeface="Calibri" pitchFamily="34" charset="0"/>
                <a:ea typeface="Calibri" pitchFamily="34" charset="-122"/>
                <a:cs typeface="Calibri" pitchFamily="34" charset="-120"/>
              </a:rPr>
              <a:t>  Income from integral associates &amp; JVs</a:t>
            </a:r>
            <a:endParaRPr lang="en-US" sz="1100" dirty="0"/>
          </a:p>
        </p:txBody>
      </p:sp>
      <p:sp>
        <p:nvSpPr>
          <p:cNvPr id="16" name="Text 14"/>
          <p:cNvSpPr/>
          <p:nvPr/>
        </p:nvSpPr>
        <p:spPr>
          <a:xfrm>
            <a:off x="1645920" y="3813048"/>
            <a:ext cx="6858000" cy="310896"/>
          </a:xfrm>
          <a:prstGeom prst="rect">
            <a:avLst/>
          </a:prstGeom>
          <a:noFill/>
          <a:ln/>
        </p:spPr>
        <p:txBody>
          <a:bodyPr wrap="square" rtlCol="0" anchor="ctr"/>
          <a:lstStyle/>
          <a:p>
            <a:pPr indent="0" marL="0">
              <a:buNone/>
            </a:pPr>
            <a:r>
              <a:rPr lang="en-US" sz="1100" i="1" dirty="0">
                <a:solidFill>
                  <a:srgbClr val="FFFFFF"/>
                </a:solidFill>
                <a:latin typeface="Calibri" pitchFamily="34" charset="0"/>
                <a:ea typeface="Calibri" pitchFamily="34" charset="-122"/>
                <a:cs typeface="Calibri" pitchFamily="34" charset="-120"/>
              </a:rPr>
              <a:t>  Income from non-integral investments</a:t>
            </a:r>
            <a:endParaRPr lang="en-US" sz="1100" dirty="0"/>
          </a:p>
        </p:txBody>
      </p:sp>
      <p:sp>
        <p:nvSpPr>
          <p:cNvPr id="17" name="Text 15"/>
          <p:cNvSpPr/>
          <p:nvPr/>
        </p:nvSpPr>
        <p:spPr>
          <a:xfrm>
            <a:off x="1645920" y="4133088"/>
            <a:ext cx="6858000" cy="310896"/>
          </a:xfrm>
          <a:prstGeom prst="rect">
            <a:avLst/>
          </a:prstGeom>
          <a:noFill/>
          <a:ln/>
        </p:spPr>
        <p:txBody>
          <a:bodyPr wrap="square" rtlCol="0" anchor="ctr"/>
          <a:lstStyle/>
          <a:p>
            <a:pPr indent="0" marL="0">
              <a:buNone/>
            </a:pPr>
            <a:r>
              <a:rPr lang="en-US" sz="1100" i="1" dirty="0">
                <a:solidFill>
                  <a:srgbClr val="FFFFFF"/>
                </a:solidFill>
                <a:latin typeface="Calibri" pitchFamily="34" charset="0"/>
                <a:ea typeface="Calibri" pitchFamily="34" charset="-122"/>
                <a:cs typeface="Calibri" pitchFamily="34" charset="-120"/>
              </a:rPr>
              <a:t>  Gains on disposal of assets</a:t>
            </a:r>
            <a:endParaRPr lang="en-US" sz="1100" dirty="0"/>
          </a:p>
        </p:txBody>
      </p:sp>
      <p:sp>
        <p:nvSpPr>
          <p:cNvPr id="18" name="Shape 16"/>
          <p:cNvSpPr/>
          <p:nvPr/>
        </p:nvSpPr>
        <p:spPr>
          <a:xfrm>
            <a:off x="320040" y="4590288"/>
            <a:ext cx="8503920" cy="1234440"/>
          </a:xfrm>
          <a:prstGeom prst="roundRect">
            <a:avLst>
              <a:gd name="adj" fmla="val 3704"/>
            </a:avLst>
          </a:prstGeom>
          <a:solidFill>
            <a:srgbClr val="1A1A1A"/>
          </a:solidFill>
          <a:ln/>
        </p:spPr>
      </p:sp>
      <p:sp>
        <p:nvSpPr>
          <p:cNvPr id="19" name="Text 17"/>
          <p:cNvSpPr/>
          <p:nvPr/>
        </p:nvSpPr>
        <p:spPr>
          <a:xfrm>
            <a:off x="384048" y="4626864"/>
            <a:ext cx="1371600" cy="256032"/>
          </a:xfrm>
          <a:prstGeom prst="rect">
            <a:avLst/>
          </a:prstGeom>
          <a:noFill/>
          <a:ln/>
        </p:spPr>
        <p:txBody>
          <a:bodyPr wrap="square" rtlCol="0" anchor="ctr"/>
          <a:lstStyle/>
          <a:p>
            <a:pPr indent="0" marL="0">
              <a:buNone/>
            </a:pPr>
            <a:r>
              <a:rPr lang="en-US" sz="900" b="1" spc="100" kern="0" dirty="0">
                <a:solidFill>
                  <a:srgbClr val="FF6B6B"/>
                </a:solidFill>
                <a:latin typeface="Calibri" pitchFamily="34" charset="0"/>
                <a:ea typeface="Calibri" pitchFamily="34" charset="-122"/>
                <a:cs typeface="Calibri" pitchFamily="34" charset="-120"/>
              </a:rPr>
              <a:t>FINANCING</a:t>
            </a:r>
            <a:endParaRPr lang="en-US" sz="900" dirty="0"/>
          </a:p>
        </p:txBody>
      </p:sp>
      <p:sp>
        <p:nvSpPr>
          <p:cNvPr id="20" name="Text 18"/>
          <p:cNvSpPr/>
          <p:nvPr/>
        </p:nvSpPr>
        <p:spPr>
          <a:xfrm>
            <a:off x="1645920" y="4818888"/>
            <a:ext cx="6858000" cy="310896"/>
          </a:xfrm>
          <a:prstGeom prst="rect">
            <a:avLst/>
          </a:prstGeom>
          <a:noFill/>
          <a:ln/>
        </p:spPr>
        <p:txBody>
          <a:bodyPr wrap="square" rtlCol="0" anchor="ctr"/>
          <a:lstStyle/>
          <a:p>
            <a:pPr indent="0" marL="0">
              <a:buNone/>
            </a:pPr>
            <a:r>
              <a:rPr lang="en-US" sz="1100" i="1" dirty="0">
                <a:solidFill>
                  <a:srgbClr val="FFFFFF"/>
                </a:solidFill>
                <a:latin typeface="Calibri" pitchFamily="34" charset="0"/>
                <a:ea typeface="Calibri" pitchFamily="34" charset="-122"/>
                <a:cs typeface="Calibri" pitchFamily="34" charset="-120"/>
              </a:rPr>
              <a:t>  Interest income on cash &amp; equivalents</a:t>
            </a:r>
            <a:endParaRPr lang="en-US" sz="1100" dirty="0"/>
          </a:p>
        </p:txBody>
      </p:sp>
      <p:sp>
        <p:nvSpPr>
          <p:cNvPr id="21" name="Text 19"/>
          <p:cNvSpPr/>
          <p:nvPr/>
        </p:nvSpPr>
        <p:spPr>
          <a:xfrm>
            <a:off x="1645920" y="5138928"/>
            <a:ext cx="6858000" cy="310896"/>
          </a:xfrm>
          <a:prstGeom prst="rect">
            <a:avLst/>
          </a:prstGeom>
          <a:noFill/>
          <a:ln/>
        </p:spPr>
        <p:txBody>
          <a:bodyPr wrap="square" rtlCol="0" anchor="ctr"/>
          <a:lstStyle/>
          <a:p>
            <a:pPr indent="0" marL="0">
              <a:buNone/>
            </a:pPr>
            <a:r>
              <a:rPr lang="en-US" sz="1100" dirty="0">
                <a:solidFill>
                  <a:srgbClr val="FFFFFF"/>
                </a:solidFill>
                <a:latin typeface="Calibri" pitchFamily="34" charset="0"/>
                <a:ea typeface="Calibri" pitchFamily="34" charset="-122"/>
                <a:cs typeface="Calibri" pitchFamily="34" charset="-120"/>
              </a:rPr>
              <a:t>  Interest expense on net debt</a:t>
            </a:r>
            <a:endParaRPr lang="en-US" sz="1100" dirty="0"/>
          </a:p>
        </p:txBody>
      </p:sp>
      <p:sp>
        <p:nvSpPr>
          <p:cNvPr id="22" name="Text 20"/>
          <p:cNvSpPr/>
          <p:nvPr/>
        </p:nvSpPr>
        <p:spPr>
          <a:xfrm>
            <a:off x="1645920" y="5458968"/>
            <a:ext cx="6858000" cy="310896"/>
          </a:xfrm>
          <a:prstGeom prst="rect">
            <a:avLst/>
          </a:prstGeom>
          <a:noFill/>
          <a:ln/>
        </p:spPr>
        <p:txBody>
          <a:bodyPr wrap="square" rtlCol="0" anchor="ctr"/>
          <a:lstStyle/>
          <a:p>
            <a:pPr indent="0" marL="0">
              <a:buNone/>
            </a:pPr>
            <a:r>
              <a:rPr lang="en-US" sz="1100" i="1" dirty="0">
                <a:solidFill>
                  <a:srgbClr val="FFFFFF"/>
                </a:solidFill>
                <a:latin typeface="Calibri" pitchFamily="34" charset="0"/>
                <a:ea typeface="Calibri" pitchFamily="34" charset="-122"/>
                <a:cs typeface="Calibri" pitchFamily="34" charset="-120"/>
              </a:rPr>
              <a:t>  Net financing costs</a:t>
            </a:r>
            <a:endParaRPr lang="en-US" sz="1100" dirty="0"/>
          </a:p>
        </p:txBody>
      </p:sp>
      <p:sp>
        <p:nvSpPr>
          <p:cNvPr id="23" name="Shape 21"/>
          <p:cNvSpPr/>
          <p:nvPr/>
        </p:nvSpPr>
        <p:spPr>
          <a:xfrm>
            <a:off x="320040" y="5916168"/>
            <a:ext cx="8503920" cy="594360"/>
          </a:xfrm>
          <a:prstGeom prst="roundRect">
            <a:avLst>
              <a:gd name="adj" fmla="val 7692"/>
            </a:avLst>
          </a:prstGeom>
          <a:solidFill>
            <a:srgbClr val="1A1A1A"/>
          </a:solidFill>
          <a:ln/>
        </p:spPr>
      </p:sp>
      <p:sp>
        <p:nvSpPr>
          <p:cNvPr id="24" name="Text 22"/>
          <p:cNvSpPr/>
          <p:nvPr/>
        </p:nvSpPr>
        <p:spPr>
          <a:xfrm>
            <a:off x="384048" y="5952744"/>
            <a:ext cx="1371600" cy="256032"/>
          </a:xfrm>
          <a:prstGeom prst="rect">
            <a:avLst/>
          </a:prstGeom>
          <a:noFill/>
          <a:ln/>
        </p:spPr>
        <p:txBody>
          <a:bodyPr wrap="square" rtlCol="0" anchor="ctr"/>
          <a:lstStyle/>
          <a:p>
            <a:pPr indent="0" marL="0">
              <a:buNone/>
            </a:pPr>
            <a:r>
              <a:rPr lang="en-US" sz="900" b="1" spc="100" kern="0" dirty="0">
                <a:solidFill>
                  <a:srgbClr val="888888"/>
                </a:solidFill>
                <a:latin typeface="Calibri" pitchFamily="34" charset="0"/>
                <a:ea typeface="Calibri" pitchFamily="34" charset="-122"/>
                <a:cs typeface="Calibri" pitchFamily="34" charset="-120"/>
              </a:rPr>
              <a:t>INCOME TAX</a:t>
            </a:r>
            <a:endParaRPr lang="en-US" sz="900" dirty="0"/>
          </a:p>
        </p:txBody>
      </p:sp>
      <p:sp>
        <p:nvSpPr>
          <p:cNvPr id="25" name="Text 23"/>
          <p:cNvSpPr/>
          <p:nvPr/>
        </p:nvSpPr>
        <p:spPr>
          <a:xfrm>
            <a:off x="1645920" y="6144768"/>
            <a:ext cx="6858000" cy="310896"/>
          </a:xfrm>
          <a:prstGeom prst="rect">
            <a:avLst/>
          </a:prstGeom>
          <a:noFill/>
          <a:ln/>
        </p:spPr>
        <p:txBody>
          <a:bodyPr wrap="square" rtlCol="0" anchor="ctr"/>
          <a:lstStyle/>
          <a:p>
            <a:pPr indent="0" marL="0">
              <a:buNone/>
            </a:pPr>
            <a:r>
              <a:rPr lang="en-US" sz="1100" i="1" dirty="0">
                <a:solidFill>
                  <a:srgbClr val="FFFFFF"/>
                </a:solidFill>
                <a:latin typeface="Calibri" pitchFamily="34" charset="0"/>
                <a:ea typeface="Calibri" pitchFamily="34" charset="-122"/>
                <a:cs typeface="Calibri" pitchFamily="34" charset="-120"/>
              </a:rPr>
              <a:t>  Income tax expense</a:t>
            </a:r>
            <a:endParaRPr lang="en-US" sz="1100" dirty="0"/>
          </a:p>
        </p:txBody>
      </p:sp>
      <p:sp>
        <p:nvSpPr>
          <p:cNvPr id="26" name="Shape 24"/>
          <p:cNvSpPr/>
          <p:nvPr/>
        </p:nvSpPr>
        <p:spPr>
          <a:xfrm>
            <a:off x="320040" y="6601968"/>
            <a:ext cx="8503920" cy="594360"/>
          </a:xfrm>
          <a:prstGeom prst="roundRect">
            <a:avLst>
              <a:gd name="adj" fmla="val 7692"/>
            </a:avLst>
          </a:prstGeom>
          <a:solidFill>
            <a:srgbClr val="1A1A1A"/>
          </a:solidFill>
          <a:ln/>
        </p:spPr>
      </p:sp>
      <p:sp>
        <p:nvSpPr>
          <p:cNvPr id="27" name="Text 25"/>
          <p:cNvSpPr/>
          <p:nvPr/>
        </p:nvSpPr>
        <p:spPr>
          <a:xfrm>
            <a:off x="384048" y="6638544"/>
            <a:ext cx="1371600" cy="256032"/>
          </a:xfrm>
          <a:prstGeom prst="rect">
            <a:avLst/>
          </a:prstGeom>
          <a:noFill/>
          <a:ln/>
        </p:spPr>
        <p:txBody>
          <a:bodyPr wrap="square" rtlCol="0" anchor="ctr"/>
          <a:lstStyle/>
          <a:p>
            <a:pPr indent="0" marL="0">
              <a:buNone/>
            </a:pPr>
            <a:r>
              <a:rPr lang="en-US" sz="900" b="1" spc="100" kern="0" dirty="0">
                <a:solidFill>
                  <a:srgbClr val="CCFF00"/>
                </a:solidFill>
                <a:latin typeface="Calibri" pitchFamily="34" charset="0"/>
                <a:ea typeface="Calibri" pitchFamily="34" charset="-122"/>
                <a:cs typeface="Calibri" pitchFamily="34" charset="-120"/>
              </a:rPr>
              <a:t>NET PROFIT</a:t>
            </a:r>
            <a:endParaRPr lang="en-US" sz="900" dirty="0"/>
          </a:p>
        </p:txBody>
      </p:sp>
      <p:sp>
        <p:nvSpPr>
          <p:cNvPr id="28" name="Text 26"/>
          <p:cNvSpPr/>
          <p:nvPr/>
        </p:nvSpPr>
        <p:spPr>
          <a:xfrm>
            <a:off x="1645920" y="6830568"/>
            <a:ext cx="6858000" cy="310896"/>
          </a:xfrm>
          <a:prstGeom prst="rect">
            <a:avLst/>
          </a:prstGeom>
          <a:noFill/>
          <a:ln/>
        </p:spPr>
        <p:txBody>
          <a:bodyPr wrap="square" rtlCol="0" anchor="ctr"/>
          <a:lstStyle/>
          <a:p>
            <a:pPr indent="0" marL="0">
              <a:buNone/>
            </a:pPr>
            <a:r>
              <a:rPr lang="en-US" sz="1200" b="1" dirty="0">
                <a:solidFill>
                  <a:srgbClr val="CCFF00"/>
                </a:solidFill>
                <a:latin typeface="Calibri" pitchFamily="34" charset="0"/>
                <a:ea typeface="Calibri" pitchFamily="34" charset="-122"/>
                <a:cs typeface="Calibri" pitchFamily="34" charset="-120"/>
              </a:rPr>
              <a:t>PROFIT FOR THE PERIOD</a:t>
            </a:r>
            <a:endParaRPr lang="en-US" sz="1200" dirty="0"/>
          </a:p>
        </p:txBody>
      </p:sp>
      <p:sp>
        <p:nvSpPr>
          <p:cNvPr id="29" name="Shape 27"/>
          <p:cNvSpPr/>
          <p:nvPr/>
        </p:nvSpPr>
        <p:spPr>
          <a:xfrm>
            <a:off x="1645920" y="6812280"/>
            <a:ext cx="6858000" cy="0"/>
          </a:xfrm>
          <a:prstGeom prst="line">
            <a:avLst/>
          </a:prstGeom>
          <a:noFill/>
          <a:ln w="6350">
            <a:solidFill>
              <a:srgbClr val="CCFF00"/>
            </a:solidFill>
            <a:prstDash val="dash"/>
          </a:ln>
        </p:spPr>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50505"/>
        </a:solidFill>
      </p:bgPr>
    </p:bg>
    <p:spTree>
      <p:nvGrpSpPr>
        <p:cNvPr id="1" name=""/>
        <p:cNvGrpSpPr/>
        <p:nvPr/>
      </p:nvGrpSpPr>
      <p:grpSpPr>
        <a:xfrm>
          <a:off x="0" y="0"/>
          <a:ext cx="0" cy="0"/>
          <a:chOff x="0" y="0"/>
          <a:chExt cx="0" cy="0"/>
        </a:xfrm>
      </p:grpSpPr>
      <p:sp>
        <p:nvSpPr>
          <p:cNvPr id="2" name="Text 0"/>
          <p:cNvSpPr/>
          <p:nvPr/>
        </p:nvSpPr>
        <p:spPr>
          <a:xfrm>
            <a:off x="320040" y="256032"/>
            <a:ext cx="8503920" cy="320040"/>
          </a:xfrm>
          <a:prstGeom prst="rect">
            <a:avLst/>
          </a:prstGeom>
          <a:noFill/>
          <a:ln/>
        </p:spPr>
        <p:txBody>
          <a:bodyPr wrap="square" rtlCol="0" anchor="ctr"/>
          <a:lstStyle/>
          <a:p>
            <a:pPr indent="0" marL="0">
              <a:buNone/>
            </a:pPr>
            <a:r>
              <a:rPr lang="en-US" sz="1000" b="1" spc="400" kern="0" dirty="0">
                <a:solidFill>
                  <a:srgbClr val="CCFF00"/>
                </a:solidFill>
                <a:latin typeface="Calibri" pitchFamily="34" charset="0"/>
                <a:ea typeface="Calibri" pitchFamily="34" charset="-122"/>
                <a:cs typeface="Calibri" pitchFamily="34" charset="-120"/>
              </a:rPr>
              <a:t>MANAGEMENT PERFORMANCE MEASURES</a:t>
            </a:r>
            <a:endParaRPr lang="en-US" sz="1000" dirty="0"/>
          </a:p>
        </p:txBody>
      </p:sp>
      <p:sp>
        <p:nvSpPr>
          <p:cNvPr id="3" name="Text 1"/>
          <p:cNvSpPr/>
          <p:nvPr/>
        </p:nvSpPr>
        <p:spPr>
          <a:xfrm>
            <a:off x="320040" y="566928"/>
            <a:ext cx="6400800" cy="566928"/>
          </a:xfrm>
          <a:prstGeom prst="rect">
            <a:avLst/>
          </a:prstGeom>
          <a:noFill/>
          <a:ln/>
        </p:spPr>
        <p:txBody>
          <a:bodyPr wrap="square" rtlCol="0" anchor="ctr"/>
          <a:lstStyle/>
          <a:p>
            <a:pPr indent="0" marL="0">
              <a:buNone/>
            </a:pPr>
            <a:r>
              <a:rPr lang="en-US" sz="3000" b="1" dirty="0">
                <a:solidFill>
                  <a:srgbClr val="FFFFFF"/>
                </a:solidFill>
                <a:latin typeface="Calibri" pitchFamily="34" charset="0"/>
                <a:ea typeface="Calibri" pitchFamily="34" charset="-122"/>
                <a:cs typeface="Calibri" pitchFamily="34" charset="-120"/>
              </a:rPr>
              <a:t>MPMs — A Game Changer</a:t>
            </a:r>
            <a:endParaRPr lang="en-US" sz="3000" dirty="0"/>
          </a:p>
        </p:txBody>
      </p:sp>
      <p:sp>
        <p:nvSpPr>
          <p:cNvPr id="4" name="Shape 2"/>
          <p:cNvSpPr/>
          <p:nvPr/>
        </p:nvSpPr>
        <p:spPr>
          <a:xfrm>
            <a:off x="320040" y="1280160"/>
            <a:ext cx="8503920" cy="822960"/>
          </a:xfrm>
          <a:prstGeom prst="roundRect">
            <a:avLst>
              <a:gd name="adj" fmla="val 8889"/>
            </a:avLst>
          </a:prstGeom>
          <a:solidFill>
            <a:srgbClr val="1A2200"/>
          </a:solidFill>
          <a:ln/>
        </p:spPr>
      </p:sp>
      <p:sp>
        <p:nvSpPr>
          <p:cNvPr id="5" name="Text 3"/>
          <p:cNvSpPr/>
          <p:nvPr/>
        </p:nvSpPr>
        <p:spPr>
          <a:xfrm>
            <a:off x="502920" y="1280160"/>
            <a:ext cx="1005840" cy="822960"/>
          </a:xfrm>
          <a:prstGeom prst="rect">
            <a:avLst/>
          </a:prstGeom>
          <a:noFill/>
          <a:ln/>
        </p:spPr>
        <p:txBody>
          <a:bodyPr wrap="square" rtlCol="0" anchor="ctr"/>
          <a:lstStyle/>
          <a:p>
            <a:pPr indent="0" marL="0">
              <a:buNone/>
            </a:pPr>
            <a:r>
              <a:rPr lang="en-US" sz="1200" b="1" dirty="0">
                <a:solidFill>
                  <a:srgbClr val="CCFF00"/>
                </a:solidFill>
                <a:latin typeface="Calibri" pitchFamily="34" charset="0"/>
                <a:ea typeface="Calibri" pitchFamily="34" charset="-122"/>
                <a:cs typeface="Calibri" pitchFamily="34" charset="-120"/>
              </a:rPr>
              <a:t>Definition: </a:t>
            </a:r>
            <a:endParaRPr lang="en-US" sz="1200" dirty="0"/>
          </a:p>
        </p:txBody>
      </p:sp>
      <p:sp>
        <p:nvSpPr>
          <p:cNvPr id="6" name="Text 4"/>
          <p:cNvSpPr/>
          <p:nvPr/>
        </p:nvSpPr>
        <p:spPr>
          <a:xfrm>
            <a:off x="1463040" y="1280160"/>
            <a:ext cx="7223760" cy="822960"/>
          </a:xfrm>
          <a:prstGeom prst="rect">
            <a:avLst/>
          </a:prstGeom>
          <a:noFill/>
          <a:ln/>
        </p:spPr>
        <p:txBody>
          <a:bodyPr wrap="square" rtlCol="0" anchor="ctr"/>
          <a:lstStyle/>
          <a:p>
            <a:pPr indent="0" marL="0">
              <a:buNone/>
            </a:pPr>
            <a:r>
              <a:rPr lang="en-US" sz="1100" dirty="0">
                <a:solidFill>
                  <a:srgbClr val="FFFFFF"/>
                </a:solidFill>
                <a:latin typeface="Calibri" pitchFamily="34" charset="0"/>
                <a:ea typeface="Calibri" pitchFamily="34" charset="-122"/>
                <a:cs typeface="Calibri" pitchFamily="34" charset="-120"/>
              </a:rPr>
              <a:t>An MPM is a subtotal of income and expenses that is used in public communications outside the financial statements AND that management uses to communicate financial performance. IFRS 18 now brings MPMs INTO the notes.</a:t>
            </a:r>
            <a:endParaRPr lang="en-US" sz="1100" dirty="0"/>
          </a:p>
        </p:txBody>
      </p:sp>
      <p:sp>
        <p:nvSpPr>
          <p:cNvPr id="7" name="Shape 5"/>
          <p:cNvSpPr/>
          <p:nvPr/>
        </p:nvSpPr>
        <p:spPr>
          <a:xfrm>
            <a:off x="320040" y="2286000"/>
            <a:ext cx="4069080" cy="1143000"/>
          </a:xfrm>
          <a:prstGeom prst="roundRect">
            <a:avLst>
              <a:gd name="adj" fmla="val 6400"/>
            </a:avLst>
          </a:prstGeom>
          <a:solidFill>
            <a:srgbClr val="1A1A1A"/>
          </a:solidFill>
          <a:ln/>
          <a:effectLst>
            <a:outerShdw sx="100000" sy="100000" kx="0" ky="0" algn="bl" rotWithShape="0" blurRad="127000" dist="38100" dir="2700000">
              <a:srgbClr val="000000">
                <a:alpha val="50000"/>
              </a:srgbClr>
            </a:outerShdw>
          </a:effectLst>
        </p:spPr>
      </p:sp>
      <p:sp>
        <p:nvSpPr>
          <p:cNvPr id="8" name="Shape 6"/>
          <p:cNvSpPr/>
          <p:nvPr/>
        </p:nvSpPr>
        <p:spPr>
          <a:xfrm>
            <a:off x="484632" y="2487168"/>
            <a:ext cx="384048" cy="384048"/>
          </a:xfrm>
          <a:prstGeom prst="ellipse">
            <a:avLst/>
          </a:prstGeom>
          <a:solidFill>
            <a:srgbClr val="CCFF00"/>
          </a:solidFill>
          <a:ln/>
        </p:spPr>
      </p:sp>
      <p:sp>
        <p:nvSpPr>
          <p:cNvPr id="9" name="Text 7"/>
          <p:cNvSpPr/>
          <p:nvPr/>
        </p:nvSpPr>
        <p:spPr>
          <a:xfrm>
            <a:off x="484632" y="2487168"/>
            <a:ext cx="384048" cy="384048"/>
          </a:xfrm>
          <a:prstGeom prst="rect">
            <a:avLst/>
          </a:prstGeom>
          <a:noFill/>
          <a:ln/>
        </p:spPr>
        <p:txBody>
          <a:bodyPr wrap="square" lIns="0" tIns="0" rIns="0" bIns="0" rtlCol="0" anchor="ctr"/>
          <a:lstStyle/>
          <a:p>
            <a:pPr algn="ctr" indent="0" marL="0">
              <a:buNone/>
            </a:pPr>
            <a:r>
              <a:rPr lang="en-US" sz="1400" b="1" dirty="0">
                <a:solidFill>
                  <a:srgbClr val="050505"/>
                </a:solidFill>
              </a:rPr>
              <a:t>1</a:t>
            </a:r>
            <a:endParaRPr lang="en-US" sz="1400" dirty="0"/>
          </a:p>
        </p:txBody>
      </p:sp>
      <p:sp>
        <p:nvSpPr>
          <p:cNvPr id="10" name="Text 8"/>
          <p:cNvSpPr/>
          <p:nvPr/>
        </p:nvSpPr>
        <p:spPr>
          <a:xfrm>
            <a:off x="978408" y="2450592"/>
            <a:ext cx="3246120" cy="365760"/>
          </a:xfrm>
          <a:prstGeom prst="rect">
            <a:avLst/>
          </a:prstGeom>
          <a:noFill/>
          <a:ln/>
        </p:spPr>
        <p:txBody>
          <a:bodyPr wrap="square" rtlCol="0" anchor="ctr"/>
          <a:lstStyle/>
          <a:p>
            <a:pPr indent="0" marL="0">
              <a:buNone/>
            </a:pPr>
            <a:r>
              <a:rPr lang="en-US" sz="1300" b="1" dirty="0">
                <a:solidFill>
                  <a:srgbClr val="CCFF00"/>
                </a:solidFill>
                <a:latin typeface="Calibri" pitchFamily="34" charset="0"/>
                <a:ea typeface="Calibri" pitchFamily="34" charset="-122"/>
                <a:cs typeface="Calibri" pitchFamily="34" charset="-120"/>
              </a:rPr>
              <a:t>Label clearly</a:t>
            </a:r>
            <a:endParaRPr lang="en-US" sz="1300" dirty="0"/>
          </a:p>
        </p:txBody>
      </p:sp>
      <p:sp>
        <p:nvSpPr>
          <p:cNvPr id="11" name="Text 9"/>
          <p:cNvSpPr/>
          <p:nvPr/>
        </p:nvSpPr>
        <p:spPr>
          <a:xfrm>
            <a:off x="502920" y="2852928"/>
            <a:ext cx="3749040" cy="502920"/>
          </a:xfrm>
          <a:prstGeom prst="rect">
            <a:avLst/>
          </a:prstGeom>
          <a:noFill/>
          <a:ln/>
        </p:spPr>
        <p:txBody>
          <a:bodyPr wrap="square" rtlCol="0" anchor="ctr"/>
          <a:lstStyle/>
          <a:p>
            <a:pPr indent="0" marL="0">
              <a:buNone/>
            </a:pPr>
            <a:r>
              <a:rPr lang="en-US" sz="1050" dirty="0">
                <a:solidFill>
                  <a:srgbClr val="FFFFFF"/>
                </a:solidFill>
                <a:latin typeface="Calibri" pitchFamily="34" charset="0"/>
                <a:ea typeface="Calibri" pitchFamily="34" charset="-122"/>
                <a:cs typeface="Calibri" pitchFamily="34" charset="-120"/>
              </a:rPr>
              <a:t>Must not describe the MPM using the same label as an IFRS-defined subtotal or totals.</a:t>
            </a:r>
            <a:endParaRPr lang="en-US" sz="1050" dirty="0"/>
          </a:p>
        </p:txBody>
      </p:sp>
      <p:sp>
        <p:nvSpPr>
          <p:cNvPr id="12" name="Shape 10"/>
          <p:cNvSpPr/>
          <p:nvPr/>
        </p:nvSpPr>
        <p:spPr>
          <a:xfrm>
            <a:off x="4617720" y="2286000"/>
            <a:ext cx="4069080" cy="1143000"/>
          </a:xfrm>
          <a:prstGeom prst="roundRect">
            <a:avLst>
              <a:gd name="adj" fmla="val 6400"/>
            </a:avLst>
          </a:prstGeom>
          <a:solidFill>
            <a:srgbClr val="1A1A1A"/>
          </a:solidFill>
          <a:ln/>
          <a:effectLst>
            <a:outerShdw sx="100000" sy="100000" kx="0" ky="0" algn="bl" rotWithShape="0" blurRad="127000" dist="38100" dir="2700000">
              <a:srgbClr val="000000">
                <a:alpha val="50000"/>
              </a:srgbClr>
            </a:outerShdw>
          </a:effectLst>
        </p:spPr>
      </p:sp>
      <p:sp>
        <p:nvSpPr>
          <p:cNvPr id="13" name="Shape 11"/>
          <p:cNvSpPr/>
          <p:nvPr/>
        </p:nvSpPr>
        <p:spPr>
          <a:xfrm>
            <a:off x="4782312" y="2487168"/>
            <a:ext cx="384048" cy="384048"/>
          </a:xfrm>
          <a:prstGeom prst="ellipse">
            <a:avLst/>
          </a:prstGeom>
          <a:solidFill>
            <a:srgbClr val="CCFF00"/>
          </a:solidFill>
          <a:ln/>
        </p:spPr>
      </p:sp>
      <p:sp>
        <p:nvSpPr>
          <p:cNvPr id="14" name="Text 12"/>
          <p:cNvSpPr/>
          <p:nvPr/>
        </p:nvSpPr>
        <p:spPr>
          <a:xfrm>
            <a:off x="4782312" y="2487168"/>
            <a:ext cx="384048" cy="384048"/>
          </a:xfrm>
          <a:prstGeom prst="rect">
            <a:avLst/>
          </a:prstGeom>
          <a:noFill/>
          <a:ln/>
        </p:spPr>
        <p:txBody>
          <a:bodyPr wrap="square" lIns="0" tIns="0" rIns="0" bIns="0" rtlCol="0" anchor="ctr"/>
          <a:lstStyle/>
          <a:p>
            <a:pPr algn="ctr" indent="0" marL="0">
              <a:buNone/>
            </a:pPr>
            <a:r>
              <a:rPr lang="en-US" sz="1400" b="1" dirty="0">
                <a:solidFill>
                  <a:srgbClr val="050505"/>
                </a:solidFill>
              </a:rPr>
              <a:t>2</a:t>
            </a:r>
            <a:endParaRPr lang="en-US" sz="1400" dirty="0"/>
          </a:p>
        </p:txBody>
      </p:sp>
      <p:sp>
        <p:nvSpPr>
          <p:cNvPr id="15" name="Text 13"/>
          <p:cNvSpPr/>
          <p:nvPr/>
        </p:nvSpPr>
        <p:spPr>
          <a:xfrm>
            <a:off x="5276088" y="2450592"/>
            <a:ext cx="3246120" cy="365760"/>
          </a:xfrm>
          <a:prstGeom prst="rect">
            <a:avLst/>
          </a:prstGeom>
          <a:noFill/>
          <a:ln/>
        </p:spPr>
        <p:txBody>
          <a:bodyPr wrap="square" rtlCol="0" anchor="ctr"/>
          <a:lstStyle/>
          <a:p>
            <a:pPr indent="0" marL="0">
              <a:buNone/>
            </a:pPr>
            <a:r>
              <a:rPr lang="en-US" sz="1300" b="1" dirty="0">
                <a:solidFill>
                  <a:srgbClr val="CCFF00"/>
                </a:solidFill>
                <a:latin typeface="Calibri" pitchFamily="34" charset="0"/>
                <a:ea typeface="Calibri" pitchFamily="34" charset="-122"/>
                <a:cs typeface="Calibri" pitchFamily="34" charset="-120"/>
              </a:rPr>
              <a:t>Reconcile to IFRS</a:t>
            </a:r>
            <a:endParaRPr lang="en-US" sz="1300" dirty="0"/>
          </a:p>
        </p:txBody>
      </p:sp>
      <p:sp>
        <p:nvSpPr>
          <p:cNvPr id="16" name="Text 14"/>
          <p:cNvSpPr/>
          <p:nvPr/>
        </p:nvSpPr>
        <p:spPr>
          <a:xfrm>
            <a:off x="4800600" y="2852928"/>
            <a:ext cx="3749040" cy="502920"/>
          </a:xfrm>
          <a:prstGeom prst="rect">
            <a:avLst/>
          </a:prstGeom>
          <a:noFill/>
          <a:ln/>
        </p:spPr>
        <p:txBody>
          <a:bodyPr wrap="square" rtlCol="0" anchor="ctr"/>
          <a:lstStyle/>
          <a:p>
            <a:pPr indent="0" marL="0">
              <a:buNone/>
            </a:pPr>
            <a:r>
              <a:rPr lang="en-US" sz="1050" dirty="0">
                <a:solidFill>
                  <a:srgbClr val="FFFFFF"/>
                </a:solidFill>
                <a:latin typeface="Calibri" pitchFamily="34" charset="0"/>
                <a:ea typeface="Calibri" pitchFamily="34" charset="-122"/>
                <a:cs typeface="Calibri" pitchFamily="34" charset="-120"/>
              </a:rPr>
              <a:t>A table reconciling the MPM to the most directly comparable IFRS subtotal is required in the notes.</a:t>
            </a:r>
            <a:endParaRPr lang="en-US" sz="1050" dirty="0"/>
          </a:p>
        </p:txBody>
      </p:sp>
      <p:sp>
        <p:nvSpPr>
          <p:cNvPr id="17" name="Shape 15"/>
          <p:cNvSpPr/>
          <p:nvPr/>
        </p:nvSpPr>
        <p:spPr>
          <a:xfrm>
            <a:off x="320040" y="3566160"/>
            <a:ext cx="4069080" cy="1143000"/>
          </a:xfrm>
          <a:prstGeom prst="roundRect">
            <a:avLst>
              <a:gd name="adj" fmla="val 6400"/>
            </a:avLst>
          </a:prstGeom>
          <a:solidFill>
            <a:srgbClr val="1A1A1A"/>
          </a:solidFill>
          <a:ln/>
          <a:effectLst>
            <a:outerShdw sx="100000" sy="100000" kx="0" ky="0" algn="bl" rotWithShape="0" blurRad="127000" dist="38100" dir="2700000">
              <a:srgbClr val="000000">
                <a:alpha val="50000"/>
              </a:srgbClr>
            </a:outerShdw>
          </a:effectLst>
        </p:spPr>
      </p:sp>
      <p:sp>
        <p:nvSpPr>
          <p:cNvPr id="18" name="Shape 16"/>
          <p:cNvSpPr/>
          <p:nvPr/>
        </p:nvSpPr>
        <p:spPr>
          <a:xfrm>
            <a:off x="484632" y="3767328"/>
            <a:ext cx="384048" cy="384048"/>
          </a:xfrm>
          <a:prstGeom prst="ellipse">
            <a:avLst/>
          </a:prstGeom>
          <a:solidFill>
            <a:srgbClr val="CCFF00"/>
          </a:solidFill>
          <a:ln/>
        </p:spPr>
      </p:sp>
      <p:sp>
        <p:nvSpPr>
          <p:cNvPr id="19" name="Text 17"/>
          <p:cNvSpPr/>
          <p:nvPr/>
        </p:nvSpPr>
        <p:spPr>
          <a:xfrm>
            <a:off x="484632" y="3767328"/>
            <a:ext cx="384048" cy="384048"/>
          </a:xfrm>
          <a:prstGeom prst="rect">
            <a:avLst/>
          </a:prstGeom>
          <a:noFill/>
          <a:ln/>
        </p:spPr>
        <p:txBody>
          <a:bodyPr wrap="square" lIns="0" tIns="0" rIns="0" bIns="0" rtlCol="0" anchor="ctr"/>
          <a:lstStyle/>
          <a:p>
            <a:pPr algn="ctr" indent="0" marL="0">
              <a:buNone/>
            </a:pPr>
            <a:r>
              <a:rPr lang="en-US" sz="1400" b="1" dirty="0">
                <a:solidFill>
                  <a:srgbClr val="050505"/>
                </a:solidFill>
              </a:rPr>
              <a:t>3</a:t>
            </a:r>
            <a:endParaRPr lang="en-US" sz="1400" dirty="0"/>
          </a:p>
        </p:txBody>
      </p:sp>
      <p:sp>
        <p:nvSpPr>
          <p:cNvPr id="20" name="Text 18"/>
          <p:cNvSpPr/>
          <p:nvPr/>
        </p:nvSpPr>
        <p:spPr>
          <a:xfrm>
            <a:off x="978408" y="3730752"/>
            <a:ext cx="3246120" cy="365760"/>
          </a:xfrm>
          <a:prstGeom prst="rect">
            <a:avLst/>
          </a:prstGeom>
          <a:noFill/>
          <a:ln/>
        </p:spPr>
        <p:txBody>
          <a:bodyPr wrap="square" rtlCol="0" anchor="ctr"/>
          <a:lstStyle/>
          <a:p>
            <a:pPr indent="0" marL="0">
              <a:buNone/>
            </a:pPr>
            <a:r>
              <a:rPr lang="en-US" sz="1300" b="1" dirty="0">
                <a:solidFill>
                  <a:srgbClr val="CCFF00"/>
                </a:solidFill>
                <a:latin typeface="Calibri" pitchFamily="34" charset="0"/>
                <a:ea typeface="Calibri" pitchFamily="34" charset="-122"/>
                <a:cs typeface="Calibri" pitchFamily="34" charset="-120"/>
              </a:rPr>
              <a:t>Tax &amp; NCI effect</a:t>
            </a:r>
            <a:endParaRPr lang="en-US" sz="1300" dirty="0"/>
          </a:p>
        </p:txBody>
      </p:sp>
      <p:sp>
        <p:nvSpPr>
          <p:cNvPr id="21" name="Text 19"/>
          <p:cNvSpPr/>
          <p:nvPr/>
        </p:nvSpPr>
        <p:spPr>
          <a:xfrm>
            <a:off x="502920" y="4133088"/>
            <a:ext cx="3749040" cy="502920"/>
          </a:xfrm>
          <a:prstGeom prst="rect">
            <a:avLst/>
          </a:prstGeom>
          <a:noFill/>
          <a:ln/>
        </p:spPr>
        <p:txBody>
          <a:bodyPr wrap="square" rtlCol="0" anchor="ctr"/>
          <a:lstStyle/>
          <a:p>
            <a:pPr indent="0" marL="0">
              <a:buNone/>
            </a:pPr>
            <a:r>
              <a:rPr lang="en-US" sz="1050" dirty="0">
                <a:solidFill>
                  <a:srgbClr val="FFFFFF"/>
                </a:solidFill>
                <a:latin typeface="Calibri" pitchFamily="34" charset="0"/>
                <a:ea typeface="Calibri" pitchFamily="34" charset="-122"/>
                <a:cs typeface="Calibri" pitchFamily="34" charset="-120"/>
              </a:rPr>
              <a:t>The income tax and non-controlling interest effect of each reconciling item must be disclosed.</a:t>
            </a:r>
            <a:endParaRPr lang="en-US" sz="1050" dirty="0"/>
          </a:p>
        </p:txBody>
      </p:sp>
      <p:sp>
        <p:nvSpPr>
          <p:cNvPr id="22" name="Shape 20"/>
          <p:cNvSpPr/>
          <p:nvPr/>
        </p:nvSpPr>
        <p:spPr>
          <a:xfrm>
            <a:off x="4617720" y="3566160"/>
            <a:ext cx="4069080" cy="1143000"/>
          </a:xfrm>
          <a:prstGeom prst="roundRect">
            <a:avLst>
              <a:gd name="adj" fmla="val 6400"/>
            </a:avLst>
          </a:prstGeom>
          <a:solidFill>
            <a:srgbClr val="1A1A1A"/>
          </a:solidFill>
          <a:ln/>
          <a:effectLst>
            <a:outerShdw sx="100000" sy="100000" kx="0" ky="0" algn="bl" rotWithShape="0" blurRad="127000" dist="38100" dir="2700000">
              <a:srgbClr val="000000">
                <a:alpha val="50000"/>
              </a:srgbClr>
            </a:outerShdw>
          </a:effectLst>
        </p:spPr>
      </p:sp>
      <p:sp>
        <p:nvSpPr>
          <p:cNvPr id="23" name="Shape 21"/>
          <p:cNvSpPr/>
          <p:nvPr/>
        </p:nvSpPr>
        <p:spPr>
          <a:xfrm>
            <a:off x="4782312" y="3767328"/>
            <a:ext cx="384048" cy="384048"/>
          </a:xfrm>
          <a:prstGeom prst="ellipse">
            <a:avLst/>
          </a:prstGeom>
          <a:solidFill>
            <a:srgbClr val="CCFF00"/>
          </a:solidFill>
          <a:ln/>
        </p:spPr>
      </p:sp>
      <p:sp>
        <p:nvSpPr>
          <p:cNvPr id="24" name="Text 22"/>
          <p:cNvSpPr/>
          <p:nvPr/>
        </p:nvSpPr>
        <p:spPr>
          <a:xfrm>
            <a:off x="4782312" y="3767328"/>
            <a:ext cx="384048" cy="384048"/>
          </a:xfrm>
          <a:prstGeom prst="rect">
            <a:avLst/>
          </a:prstGeom>
          <a:noFill/>
          <a:ln/>
        </p:spPr>
        <p:txBody>
          <a:bodyPr wrap="square" lIns="0" tIns="0" rIns="0" bIns="0" rtlCol="0" anchor="ctr"/>
          <a:lstStyle/>
          <a:p>
            <a:pPr algn="ctr" indent="0" marL="0">
              <a:buNone/>
            </a:pPr>
            <a:r>
              <a:rPr lang="en-US" sz="1400" b="1" dirty="0">
                <a:solidFill>
                  <a:srgbClr val="050505"/>
                </a:solidFill>
              </a:rPr>
              <a:t>4</a:t>
            </a:r>
            <a:endParaRPr lang="en-US" sz="1400" dirty="0"/>
          </a:p>
        </p:txBody>
      </p:sp>
      <p:sp>
        <p:nvSpPr>
          <p:cNvPr id="25" name="Text 23"/>
          <p:cNvSpPr/>
          <p:nvPr/>
        </p:nvSpPr>
        <p:spPr>
          <a:xfrm>
            <a:off x="5276088" y="3730752"/>
            <a:ext cx="3246120" cy="365760"/>
          </a:xfrm>
          <a:prstGeom prst="rect">
            <a:avLst/>
          </a:prstGeom>
          <a:noFill/>
          <a:ln/>
        </p:spPr>
        <p:txBody>
          <a:bodyPr wrap="square" rtlCol="0" anchor="ctr"/>
          <a:lstStyle/>
          <a:p>
            <a:pPr indent="0" marL="0">
              <a:buNone/>
            </a:pPr>
            <a:r>
              <a:rPr lang="en-US" sz="1300" b="1" dirty="0">
                <a:solidFill>
                  <a:srgbClr val="CCFF00"/>
                </a:solidFill>
                <a:latin typeface="Calibri" pitchFamily="34" charset="0"/>
                <a:ea typeface="Calibri" pitchFamily="34" charset="-122"/>
                <a:cs typeface="Calibri" pitchFamily="34" charset="-120"/>
              </a:rPr>
              <a:t>Comparative figures</a:t>
            </a:r>
            <a:endParaRPr lang="en-US" sz="1300" dirty="0"/>
          </a:p>
        </p:txBody>
      </p:sp>
      <p:sp>
        <p:nvSpPr>
          <p:cNvPr id="26" name="Text 24"/>
          <p:cNvSpPr/>
          <p:nvPr/>
        </p:nvSpPr>
        <p:spPr>
          <a:xfrm>
            <a:off x="4800600" y="4133088"/>
            <a:ext cx="3749040" cy="502920"/>
          </a:xfrm>
          <a:prstGeom prst="rect">
            <a:avLst/>
          </a:prstGeom>
          <a:noFill/>
          <a:ln/>
        </p:spPr>
        <p:txBody>
          <a:bodyPr wrap="square" rtlCol="0" anchor="ctr"/>
          <a:lstStyle/>
          <a:p>
            <a:pPr indent="0" marL="0">
              <a:buNone/>
            </a:pPr>
            <a:r>
              <a:rPr lang="en-US" sz="1050" dirty="0">
                <a:solidFill>
                  <a:srgbClr val="FFFFFF"/>
                </a:solidFill>
                <a:latin typeface="Calibri" pitchFamily="34" charset="0"/>
                <a:ea typeface="Calibri" pitchFamily="34" charset="-122"/>
                <a:cs typeface="Calibri" pitchFamily="34" charset="-120"/>
              </a:rPr>
              <a:t>Prior year MPM figures must also be provided, ensuring year-on-year comparability.</a:t>
            </a:r>
            <a:endParaRPr lang="en-US" sz="1050" dirty="0"/>
          </a:p>
        </p:txBody>
      </p:sp>
      <p:sp>
        <p:nvSpPr>
          <p:cNvPr id="27" name="Text 25"/>
          <p:cNvSpPr/>
          <p:nvPr/>
        </p:nvSpPr>
        <p:spPr>
          <a:xfrm>
            <a:off x="320040" y="4663440"/>
            <a:ext cx="8503920" cy="320040"/>
          </a:xfrm>
          <a:prstGeom prst="rect">
            <a:avLst/>
          </a:prstGeom>
          <a:noFill/>
          <a:ln/>
        </p:spPr>
        <p:txBody>
          <a:bodyPr wrap="square" rtlCol="0" anchor="ctr"/>
          <a:lstStyle/>
          <a:p>
            <a:pPr algn="ctr" indent="0" marL="0">
              <a:buNone/>
            </a:pPr>
            <a:r>
              <a:rPr lang="en-US" sz="1000" i="1" dirty="0">
                <a:solidFill>
                  <a:srgbClr val="888888"/>
                </a:solidFill>
                <a:latin typeface="Calibri" pitchFamily="34" charset="0"/>
                <a:ea typeface="Calibri" pitchFamily="34" charset="-122"/>
                <a:cs typeface="Calibri" pitchFamily="34" charset="-120"/>
              </a:rPr>
              <a:t>Common MPMs: Adjusted EBIT  ·  Underlying EPS  ·  Adjusted EBITDA  ·  Organic Revenue Growth  ·  Free Cash Flow</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50505"/>
        </a:solidFill>
      </p:bgPr>
    </p:bg>
    <p:spTree>
      <p:nvGrpSpPr>
        <p:cNvPr id="1" name=""/>
        <p:cNvGrpSpPr/>
        <p:nvPr/>
      </p:nvGrpSpPr>
      <p:grpSpPr>
        <a:xfrm>
          <a:off x="0" y="0"/>
          <a:ext cx="0" cy="0"/>
          <a:chOff x="0" y="0"/>
          <a:chExt cx="0" cy="0"/>
        </a:xfrm>
      </p:grpSpPr>
      <p:sp>
        <p:nvSpPr>
          <p:cNvPr id="2" name="Text 0"/>
          <p:cNvSpPr/>
          <p:nvPr/>
        </p:nvSpPr>
        <p:spPr>
          <a:xfrm>
            <a:off x="320040" y="256032"/>
            <a:ext cx="8229600" cy="320040"/>
          </a:xfrm>
          <a:prstGeom prst="rect">
            <a:avLst/>
          </a:prstGeom>
          <a:noFill/>
          <a:ln/>
        </p:spPr>
        <p:txBody>
          <a:bodyPr wrap="square" rtlCol="0" anchor="ctr"/>
          <a:lstStyle/>
          <a:p>
            <a:pPr indent="0" marL="0">
              <a:buNone/>
            </a:pPr>
            <a:r>
              <a:rPr lang="en-US" sz="1000" b="1" spc="400" kern="0" dirty="0">
                <a:solidFill>
                  <a:srgbClr val="CCFF00"/>
                </a:solidFill>
                <a:latin typeface="Calibri" pitchFamily="34" charset="0"/>
                <a:ea typeface="Calibri" pitchFamily="34" charset="-122"/>
                <a:cs typeface="Calibri" pitchFamily="34" charset="-120"/>
              </a:rPr>
              <a:t>IMPACT ASSESSMENT</a:t>
            </a:r>
            <a:endParaRPr lang="en-US" sz="1000" dirty="0"/>
          </a:p>
        </p:txBody>
      </p:sp>
      <p:sp>
        <p:nvSpPr>
          <p:cNvPr id="3" name="Text 1"/>
          <p:cNvSpPr/>
          <p:nvPr/>
        </p:nvSpPr>
        <p:spPr>
          <a:xfrm>
            <a:off x="320040" y="566928"/>
            <a:ext cx="6400800" cy="566928"/>
          </a:xfrm>
          <a:prstGeom prst="rect">
            <a:avLst/>
          </a:prstGeom>
          <a:noFill/>
          <a:ln/>
        </p:spPr>
        <p:txBody>
          <a:bodyPr wrap="square" rtlCol="0" anchor="ctr"/>
          <a:lstStyle/>
          <a:p>
            <a:pPr indent="0" marL="0">
              <a:buNone/>
            </a:pPr>
            <a:r>
              <a:rPr lang="en-US" sz="3000" b="1" dirty="0">
                <a:solidFill>
                  <a:srgbClr val="FFFFFF"/>
                </a:solidFill>
                <a:latin typeface="Calibri" pitchFamily="34" charset="0"/>
                <a:ea typeface="Calibri" pitchFamily="34" charset="-122"/>
                <a:cs typeface="Calibri" pitchFamily="34" charset="-120"/>
              </a:rPr>
              <a:t>Who Is Most Affected?</a:t>
            </a:r>
            <a:endParaRPr lang="en-US" sz="3000" dirty="0"/>
          </a:p>
        </p:txBody>
      </p:sp>
      <p:sp>
        <p:nvSpPr>
          <p:cNvPr id="4" name="Shape 2"/>
          <p:cNvSpPr/>
          <p:nvPr/>
        </p:nvSpPr>
        <p:spPr>
          <a:xfrm>
            <a:off x="320040" y="1325880"/>
            <a:ext cx="4114800" cy="1078992"/>
          </a:xfrm>
          <a:prstGeom prst="roundRect">
            <a:avLst>
              <a:gd name="adj" fmla="val 5932"/>
            </a:avLst>
          </a:prstGeom>
          <a:solidFill>
            <a:srgbClr val="1A1A1A"/>
          </a:solidFill>
          <a:ln/>
          <a:effectLst>
            <a:outerShdw sx="100000" sy="100000" kx="0" ky="0" algn="bl" rotWithShape="0" blurRad="127000" dist="38100" dir="2700000">
              <a:srgbClr val="000000">
                <a:alpha val="50000"/>
              </a:srgbClr>
            </a:outerShdw>
          </a:effectLst>
        </p:spPr>
      </p:sp>
      <p:sp>
        <p:nvSpPr>
          <p:cNvPr id="5" name="Text 3"/>
          <p:cNvSpPr/>
          <p:nvPr/>
        </p:nvSpPr>
        <p:spPr>
          <a:xfrm>
            <a:off x="457200" y="1417320"/>
            <a:ext cx="2926080" cy="36576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Banks &amp; Financial Services</a:t>
            </a:r>
            <a:endParaRPr lang="en-US" sz="1200" dirty="0"/>
          </a:p>
        </p:txBody>
      </p:sp>
      <p:sp>
        <p:nvSpPr>
          <p:cNvPr id="6" name="Shape 4"/>
          <p:cNvSpPr/>
          <p:nvPr/>
        </p:nvSpPr>
        <p:spPr>
          <a:xfrm>
            <a:off x="3429000" y="1435608"/>
            <a:ext cx="822960" cy="292608"/>
          </a:xfrm>
          <a:prstGeom prst="roundRect">
            <a:avLst>
              <a:gd name="adj" fmla="val 12500"/>
            </a:avLst>
          </a:prstGeom>
          <a:solidFill>
            <a:srgbClr val="FF4444"/>
          </a:solidFill>
          <a:ln/>
        </p:spPr>
      </p:sp>
      <p:sp>
        <p:nvSpPr>
          <p:cNvPr id="7" name="Text 5"/>
          <p:cNvSpPr/>
          <p:nvPr/>
        </p:nvSpPr>
        <p:spPr>
          <a:xfrm>
            <a:off x="3429000" y="1435608"/>
            <a:ext cx="822960" cy="292608"/>
          </a:xfrm>
          <a:prstGeom prst="rect">
            <a:avLst/>
          </a:prstGeom>
          <a:noFill/>
          <a:ln/>
        </p:spPr>
        <p:txBody>
          <a:bodyPr wrap="square" lIns="0" tIns="0" rIns="0" bIns="0" rtlCol="0" anchor="ctr"/>
          <a:lstStyle/>
          <a:p>
            <a:pPr algn="ctr" indent="0" marL="0">
              <a:buNone/>
            </a:pPr>
            <a:r>
              <a:rPr lang="en-US" sz="900" b="1" dirty="0">
                <a:solidFill>
                  <a:srgbClr val="FFFFFF"/>
                </a:solidFill>
              </a:rPr>
              <a:t>HIGH</a:t>
            </a:r>
            <a:endParaRPr lang="en-US" sz="900" dirty="0"/>
          </a:p>
        </p:txBody>
      </p:sp>
      <p:sp>
        <p:nvSpPr>
          <p:cNvPr id="8" name="Text 6"/>
          <p:cNvSpPr/>
          <p:nvPr/>
        </p:nvSpPr>
        <p:spPr>
          <a:xfrm>
            <a:off x="457200" y="1801368"/>
            <a:ext cx="3840480" cy="548640"/>
          </a:xfrm>
          <a:prstGeom prst="rect">
            <a:avLst/>
          </a:prstGeom>
          <a:noFill/>
          <a:ln/>
        </p:spPr>
        <p:txBody>
          <a:bodyPr wrap="square" rtlCol="0" anchor="ctr"/>
          <a:lstStyle/>
          <a:p>
            <a:pPr indent="0" marL="0">
              <a:buNone/>
            </a:pPr>
            <a:r>
              <a:rPr lang="en-US" sz="1000" dirty="0">
                <a:solidFill>
                  <a:srgbClr val="888888"/>
                </a:solidFill>
                <a:latin typeface="Calibri" pitchFamily="34" charset="0"/>
                <a:ea typeface="Calibri" pitchFamily="34" charset="-122"/>
                <a:cs typeface="Calibri" pitchFamily="34" charset="-120"/>
              </a:rPr>
              <a:t>Significant reclassification of interest income/expense between operating and financing categories. Treasury income treatment is nuanced.</a:t>
            </a:r>
            <a:endParaRPr lang="en-US" sz="1000" dirty="0"/>
          </a:p>
        </p:txBody>
      </p:sp>
      <p:sp>
        <p:nvSpPr>
          <p:cNvPr id="9" name="Shape 7"/>
          <p:cNvSpPr/>
          <p:nvPr/>
        </p:nvSpPr>
        <p:spPr>
          <a:xfrm>
            <a:off x="4663440" y="1325880"/>
            <a:ext cx="4114800" cy="1078992"/>
          </a:xfrm>
          <a:prstGeom prst="roundRect">
            <a:avLst>
              <a:gd name="adj" fmla="val 5932"/>
            </a:avLst>
          </a:prstGeom>
          <a:solidFill>
            <a:srgbClr val="1A1A1A"/>
          </a:solidFill>
          <a:ln/>
          <a:effectLst>
            <a:outerShdw sx="100000" sy="100000" kx="0" ky="0" algn="bl" rotWithShape="0" blurRad="127000" dist="38100" dir="2700000">
              <a:srgbClr val="000000">
                <a:alpha val="50000"/>
              </a:srgbClr>
            </a:outerShdw>
          </a:effectLst>
        </p:spPr>
      </p:sp>
      <p:sp>
        <p:nvSpPr>
          <p:cNvPr id="10" name="Text 8"/>
          <p:cNvSpPr/>
          <p:nvPr/>
        </p:nvSpPr>
        <p:spPr>
          <a:xfrm>
            <a:off x="4800600" y="1417320"/>
            <a:ext cx="2926080" cy="36576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FMCG / Retail</a:t>
            </a:r>
            <a:endParaRPr lang="en-US" sz="1200" dirty="0"/>
          </a:p>
        </p:txBody>
      </p:sp>
      <p:sp>
        <p:nvSpPr>
          <p:cNvPr id="11" name="Shape 9"/>
          <p:cNvSpPr/>
          <p:nvPr/>
        </p:nvSpPr>
        <p:spPr>
          <a:xfrm>
            <a:off x="7772400" y="1435608"/>
            <a:ext cx="822960" cy="292608"/>
          </a:xfrm>
          <a:prstGeom prst="roundRect">
            <a:avLst>
              <a:gd name="adj" fmla="val 12500"/>
            </a:avLst>
          </a:prstGeom>
          <a:solidFill>
            <a:srgbClr val="FFB347"/>
          </a:solidFill>
          <a:ln/>
        </p:spPr>
      </p:sp>
      <p:sp>
        <p:nvSpPr>
          <p:cNvPr id="12" name="Text 10"/>
          <p:cNvSpPr/>
          <p:nvPr/>
        </p:nvSpPr>
        <p:spPr>
          <a:xfrm>
            <a:off x="7772400" y="1435608"/>
            <a:ext cx="822960" cy="292608"/>
          </a:xfrm>
          <a:prstGeom prst="rect">
            <a:avLst/>
          </a:prstGeom>
          <a:noFill/>
          <a:ln/>
        </p:spPr>
        <p:txBody>
          <a:bodyPr wrap="square" lIns="0" tIns="0" rIns="0" bIns="0" rtlCol="0" anchor="ctr"/>
          <a:lstStyle/>
          <a:p>
            <a:pPr algn="ctr" indent="0" marL="0">
              <a:buNone/>
            </a:pPr>
            <a:r>
              <a:rPr lang="en-US" sz="900" b="1" dirty="0">
                <a:solidFill>
                  <a:srgbClr val="FFFFFF"/>
                </a:solidFill>
              </a:rPr>
              <a:t>MEDIUM</a:t>
            </a:r>
            <a:endParaRPr lang="en-US" sz="900" dirty="0"/>
          </a:p>
        </p:txBody>
      </p:sp>
      <p:sp>
        <p:nvSpPr>
          <p:cNvPr id="13" name="Text 11"/>
          <p:cNvSpPr/>
          <p:nvPr/>
        </p:nvSpPr>
        <p:spPr>
          <a:xfrm>
            <a:off x="4800600" y="1801368"/>
            <a:ext cx="3840480" cy="548640"/>
          </a:xfrm>
          <a:prstGeom prst="rect">
            <a:avLst/>
          </a:prstGeom>
          <a:noFill/>
          <a:ln/>
        </p:spPr>
        <p:txBody>
          <a:bodyPr wrap="square" rtlCol="0" anchor="ctr"/>
          <a:lstStyle/>
          <a:p>
            <a:pPr indent="0" marL="0">
              <a:buNone/>
            </a:pPr>
            <a:r>
              <a:rPr lang="en-US" sz="1000" dirty="0">
                <a:solidFill>
                  <a:srgbClr val="888888"/>
                </a:solidFill>
                <a:latin typeface="Calibri" pitchFamily="34" charset="0"/>
                <a:ea typeface="Calibri" pitchFamily="34" charset="-122"/>
                <a:cs typeface="Calibri" pitchFamily="34" charset="-120"/>
              </a:rPr>
              <a:t>Restructuring and acquisition costs frequently used as APMs. MPM disclosures will require significant new note content.</a:t>
            </a:r>
            <a:endParaRPr lang="en-US" sz="1000" dirty="0"/>
          </a:p>
        </p:txBody>
      </p:sp>
      <p:sp>
        <p:nvSpPr>
          <p:cNvPr id="14" name="Shape 12"/>
          <p:cNvSpPr/>
          <p:nvPr/>
        </p:nvSpPr>
        <p:spPr>
          <a:xfrm>
            <a:off x="320040" y="2514600"/>
            <a:ext cx="4114800" cy="1078992"/>
          </a:xfrm>
          <a:prstGeom prst="roundRect">
            <a:avLst>
              <a:gd name="adj" fmla="val 5932"/>
            </a:avLst>
          </a:prstGeom>
          <a:solidFill>
            <a:srgbClr val="1A1A1A"/>
          </a:solidFill>
          <a:ln/>
          <a:effectLst>
            <a:outerShdw sx="100000" sy="100000" kx="0" ky="0" algn="bl" rotWithShape="0" blurRad="127000" dist="38100" dir="2700000">
              <a:srgbClr val="000000">
                <a:alpha val="50000"/>
              </a:srgbClr>
            </a:outerShdw>
          </a:effectLst>
        </p:spPr>
      </p:sp>
      <p:sp>
        <p:nvSpPr>
          <p:cNvPr id="15" name="Text 13"/>
          <p:cNvSpPr/>
          <p:nvPr/>
        </p:nvSpPr>
        <p:spPr>
          <a:xfrm>
            <a:off x="457200" y="2606040"/>
            <a:ext cx="2926080" cy="36576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Industrials &amp; Manufacturing</a:t>
            </a:r>
            <a:endParaRPr lang="en-US" sz="1200" dirty="0"/>
          </a:p>
        </p:txBody>
      </p:sp>
      <p:sp>
        <p:nvSpPr>
          <p:cNvPr id="16" name="Shape 14"/>
          <p:cNvSpPr/>
          <p:nvPr/>
        </p:nvSpPr>
        <p:spPr>
          <a:xfrm>
            <a:off x="3429000" y="2624328"/>
            <a:ext cx="822960" cy="292608"/>
          </a:xfrm>
          <a:prstGeom prst="roundRect">
            <a:avLst>
              <a:gd name="adj" fmla="val 12500"/>
            </a:avLst>
          </a:prstGeom>
          <a:solidFill>
            <a:srgbClr val="FFB347"/>
          </a:solidFill>
          <a:ln/>
        </p:spPr>
      </p:sp>
      <p:sp>
        <p:nvSpPr>
          <p:cNvPr id="17" name="Text 15"/>
          <p:cNvSpPr/>
          <p:nvPr/>
        </p:nvSpPr>
        <p:spPr>
          <a:xfrm>
            <a:off x="3429000" y="2624328"/>
            <a:ext cx="822960" cy="292608"/>
          </a:xfrm>
          <a:prstGeom prst="rect">
            <a:avLst/>
          </a:prstGeom>
          <a:noFill/>
          <a:ln/>
        </p:spPr>
        <p:txBody>
          <a:bodyPr wrap="square" lIns="0" tIns="0" rIns="0" bIns="0" rtlCol="0" anchor="ctr"/>
          <a:lstStyle/>
          <a:p>
            <a:pPr algn="ctr" indent="0" marL="0">
              <a:buNone/>
            </a:pPr>
            <a:r>
              <a:rPr lang="en-US" sz="900" b="1" dirty="0">
                <a:solidFill>
                  <a:srgbClr val="FFFFFF"/>
                </a:solidFill>
              </a:rPr>
              <a:t>MEDIUM</a:t>
            </a:r>
            <a:endParaRPr lang="en-US" sz="900" dirty="0"/>
          </a:p>
        </p:txBody>
      </p:sp>
      <p:sp>
        <p:nvSpPr>
          <p:cNvPr id="18" name="Text 16"/>
          <p:cNvSpPr/>
          <p:nvPr/>
        </p:nvSpPr>
        <p:spPr>
          <a:xfrm>
            <a:off x="457200" y="2990088"/>
            <a:ext cx="3840480" cy="548640"/>
          </a:xfrm>
          <a:prstGeom prst="rect">
            <a:avLst/>
          </a:prstGeom>
          <a:noFill/>
          <a:ln/>
        </p:spPr>
        <p:txBody>
          <a:bodyPr wrap="square" rtlCol="0" anchor="ctr"/>
          <a:lstStyle/>
          <a:p>
            <a:pPr indent="0" marL="0">
              <a:buNone/>
            </a:pPr>
            <a:r>
              <a:rPr lang="en-US" sz="1000" dirty="0">
                <a:solidFill>
                  <a:srgbClr val="888888"/>
                </a:solidFill>
                <a:latin typeface="Calibri" pitchFamily="34" charset="0"/>
                <a:ea typeface="Calibri" pitchFamily="34" charset="-122"/>
                <a:cs typeface="Calibri" pitchFamily="34" charset="-120"/>
              </a:rPr>
              <a:t>JV income classification (integral vs non-integral) is a key judgement area. Supply chain finance reclassification likely.</a:t>
            </a:r>
            <a:endParaRPr lang="en-US" sz="1000" dirty="0"/>
          </a:p>
        </p:txBody>
      </p:sp>
      <p:sp>
        <p:nvSpPr>
          <p:cNvPr id="19" name="Shape 17"/>
          <p:cNvSpPr/>
          <p:nvPr/>
        </p:nvSpPr>
        <p:spPr>
          <a:xfrm>
            <a:off x="4663440" y="2514600"/>
            <a:ext cx="4114800" cy="1078992"/>
          </a:xfrm>
          <a:prstGeom prst="roundRect">
            <a:avLst>
              <a:gd name="adj" fmla="val 5932"/>
            </a:avLst>
          </a:prstGeom>
          <a:solidFill>
            <a:srgbClr val="1A1A1A"/>
          </a:solidFill>
          <a:ln/>
          <a:effectLst>
            <a:outerShdw sx="100000" sy="100000" kx="0" ky="0" algn="bl" rotWithShape="0" blurRad="127000" dist="38100" dir="2700000">
              <a:srgbClr val="000000">
                <a:alpha val="50000"/>
              </a:srgbClr>
            </a:outerShdw>
          </a:effectLst>
        </p:spPr>
      </p:sp>
      <p:sp>
        <p:nvSpPr>
          <p:cNvPr id="20" name="Text 18"/>
          <p:cNvSpPr/>
          <p:nvPr/>
        </p:nvSpPr>
        <p:spPr>
          <a:xfrm>
            <a:off x="4800600" y="2606040"/>
            <a:ext cx="2926080" cy="36576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Tech &amp; Media</a:t>
            </a:r>
            <a:endParaRPr lang="en-US" sz="1200" dirty="0"/>
          </a:p>
        </p:txBody>
      </p:sp>
      <p:sp>
        <p:nvSpPr>
          <p:cNvPr id="21" name="Shape 19"/>
          <p:cNvSpPr/>
          <p:nvPr/>
        </p:nvSpPr>
        <p:spPr>
          <a:xfrm>
            <a:off x="7772400" y="2624328"/>
            <a:ext cx="822960" cy="292608"/>
          </a:xfrm>
          <a:prstGeom prst="roundRect">
            <a:avLst>
              <a:gd name="adj" fmla="val 12500"/>
            </a:avLst>
          </a:prstGeom>
          <a:solidFill>
            <a:srgbClr val="FF4444"/>
          </a:solidFill>
          <a:ln/>
        </p:spPr>
      </p:sp>
      <p:sp>
        <p:nvSpPr>
          <p:cNvPr id="22" name="Text 20"/>
          <p:cNvSpPr/>
          <p:nvPr/>
        </p:nvSpPr>
        <p:spPr>
          <a:xfrm>
            <a:off x="7772400" y="2624328"/>
            <a:ext cx="822960" cy="292608"/>
          </a:xfrm>
          <a:prstGeom prst="rect">
            <a:avLst/>
          </a:prstGeom>
          <a:noFill/>
          <a:ln/>
        </p:spPr>
        <p:txBody>
          <a:bodyPr wrap="square" lIns="0" tIns="0" rIns="0" bIns="0" rtlCol="0" anchor="ctr"/>
          <a:lstStyle/>
          <a:p>
            <a:pPr algn="ctr" indent="0" marL="0">
              <a:buNone/>
            </a:pPr>
            <a:r>
              <a:rPr lang="en-US" sz="900" b="1" dirty="0">
                <a:solidFill>
                  <a:srgbClr val="FFFFFF"/>
                </a:solidFill>
              </a:rPr>
              <a:t>HIGH</a:t>
            </a:r>
            <a:endParaRPr lang="en-US" sz="900" dirty="0"/>
          </a:p>
        </p:txBody>
      </p:sp>
      <p:sp>
        <p:nvSpPr>
          <p:cNvPr id="23" name="Text 21"/>
          <p:cNvSpPr/>
          <p:nvPr/>
        </p:nvSpPr>
        <p:spPr>
          <a:xfrm>
            <a:off x="4800600" y="2990088"/>
            <a:ext cx="3840480" cy="548640"/>
          </a:xfrm>
          <a:prstGeom prst="rect">
            <a:avLst/>
          </a:prstGeom>
          <a:noFill/>
          <a:ln/>
        </p:spPr>
        <p:txBody>
          <a:bodyPr wrap="square" rtlCol="0" anchor="ctr"/>
          <a:lstStyle/>
          <a:p>
            <a:pPr indent="0" marL="0">
              <a:buNone/>
            </a:pPr>
            <a:r>
              <a:rPr lang="en-US" sz="1000" dirty="0">
                <a:solidFill>
                  <a:srgbClr val="888888"/>
                </a:solidFill>
                <a:latin typeface="Calibri" pitchFamily="34" charset="0"/>
                <a:ea typeface="Calibri" pitchFamily="34" charset="-122"/>
                <a:cs typeface="Calibri" pitchFamily="34" charset="-120"/>
              </a:rPr>
              <a:t>Heavy reliance on adjusted EBITDA and organic growth metrics. All of these will qualify as MPMs under IFRS 18.</a:t>
            </a:r>
            <a:endParaRPr lang="en-US" sz="1000" dirty="0"/>
          </a:p>
        </p:txBody>
      </p:sp>
      <p:sp>
        <p:nvSpPr>
          <p:cNvPr id="24" name="Shape 22"/>
          <p:cNvSpPr/>
          <p:nvPr/>
        </p:nvSpPr>
        <p:spPr>
          <a:xfrm>
            <a:off x="320040" y="3703320"/>
            <a:ext cx="4114800" cy="1078992"/>
          </a:xfrm>
          <a:prstGeom prst="roundRect">
            <a:avLst>
              <a:gd name="adj" fmla="val 5932"/>
            </a:avLst>
          </a:prstGeom>
          <a:solidFill>
            <a:srgbClr val="1A1A1A"/>
          </a:solidFill>
          <a:ln/>
          <a:effectLst>
            <a:outerShdw sx="100000" sy="100000" kx="0" ky="0" algn="bl" rotWithShape="0" blurRad="127000" dist="38100" dir="2700000">
              <a:srgbClr val="000000">
                <a:alpha val="50000"/>
              </a:srgbClr>
            </a:outerShdw>
          </a:effectLst>
        </p:spPr>
      </p:sp>
      <p:sp>
        <p:nvSpPr>
          <p:cNvPr id="25" name="Text 23"/>
          <p:cNvSpPr/>
          <p:nvPr/>
        </p:nvSpPr>
        <p:spPr>
          <a:xfrm>
            <a:off x="457200" y="3794760"/>
            <a:ext cx="2926080" cy="36576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Oil &amp; Gas / Mining</a:t>
            </a:r>
            <a:endParaRPr lang="en-US" sz="1200" dirty="0"/>
          </a:p>
        </p:txBody>
      </p:sp>
      <p:sp>
        <p:nvSpPr>
          <p:cNvPr id="26" name="Shape 24"/>
          <p:cNvSpPr/>
          <p:nvPr/>
        </p:nvSpPr>
        <p:spPr>
          <a:xfrm>
            <a:off x="3429000" y="3813048"/>
            <a:ext cx="822960" cy="292608"/>
          </a:xfrm>
          <a:prstGeom prst="roundRect">
            <a:avLst>
              <a:gd name="adj" fmla="val 12500"/>
            </a:avLst>
          </a:prstGeom>
          <a:solidFill>
            <a:srgbClr val="FF4444"/>
          </a:solidFill>
          <a:ln/>
        </p:spPr>
      </p:sp>
      <p:sp>
        <p:nvSpPr>
          <p:cNvPr id="27" name="Text 25"/>
          <p:cNvSpPr/>
          <p:nvPr/>
        </p:nvSpPr>
        <p:spPr>
          <a:xfrm>
            <a:off x="3429000" y="3813048"/>
            <a:ext cx="822960" cy="292608"/>
          </a:xfrm>
          <a:prstGeom prst="rect">
            <a:avLst/>
          </a:prstGeom>
          <a:noFill/>
          <a:ln/>
        </p:spPr>
        <p:txBody>
          <a:bodyPr wrap="square" lIns="0" tIns="0" rIns="0" bIns="0" rtlCol="0" anchor="ctr"/>
          <a:lstStyle/>
          <a:p>
            <a:pPr algn="ctr" indent="0" marL="0">
              <a:buNone/>
            </a:pPr>
            <a:r>
              <a:rPr lang="en-US" sz="900" b="1" dirty="0">
                <a:solidFill>
                  <a:srgbClr val="FFFFFF"/>
                </a:solidFill>
              </a:rPr>
              <a:t>HIGH</a:t>
            </a:r>
            <a:endParaRPr lang="en-US" sz="900" dirty="0"/>
          </a:p>
        </p:txBody>
      </p:sp>
      <p:sp>
        <p:nvSpPr>
          <p:cNvPr id="28" name="Text 26"/>
          <p:cNvSpPr/>
          <p:nvPr/>
        </p:nvSpPr>
        <p:spPr>
          <a:xfrm>
            <a:off x="457200" y="4178808"/>
            <a:ext cx="3840480" cy="548640"/>
          </a:xfrm>
          <a:prstGeom prst="rect">
            <a:avLst/>
          </a:prstGeom>
          <a:noFill/>
          <a:ln/>
        </p:spPr>
        <p:txBody>
          <a:bodyPr wrap="square" rtlCol="0" anchor="ctr"/>
          <a:lstStyle/>
          <a:p>
            <a:pPr indent="0" marL="0">
              <a:buNone/>
            </a:pPr>
            <a:r>
              <a:rPr lang="en-US" sz="1000" dirty="0">
                <a:solidFill>
                  <a:srgbClr val="888888"/>
                </a:solidFill>
                <a:latin typeface="Calibri" pitchFamily="34" charset="0"/>
                <a:ea typeface="Calibri" pitchFamily="34" charset="-122"/>
                <a:cs typeface="Calibri" pitchFamily="34" charset="-120"/>
              </a:rPr>
              <a:t>Investment income streams and decommissioning-related financing costs will need careful categorisation.</a:t>
            </a:r>
            <a:endParaRPr lang="en-US" sz="1000" dirty="0"/>
          </a:p>
        </p:txBody>
      </p:sp>
      <p:sp>
        <p:nvSpPr>
          <p:cNvPr id="29" name="Shape 27"/>
          <p:cNvSpPr/>
          <p:nvPr/>
        </p:nvSpPr>
        <p:spPr>
          <a:xfrm>
            <a:off x="4663440" y="3703320"/>
            <a:ext cx="4114800" cy="1078992"/>
          </a:xfrm>
          <a:prstGeom prst="roundRect">
            <a:avLst>
              <a:gd name="adj" fmla="val 5932"/>
            </a:avLst>
          </a:prstGeom>
          <a:solidFill>
            <a:srgbClr val="1A1A1A"/>
          </a:solidFill>
          <a:ln/>
          <a:effectLst>
            <a:outerShdw sx="100000" sy="100000" kx="0" ky="0" algn="bl" rotWithShape="0" blurRad="127000" dist="38100" dir="2700000">
              <a:srgbClr val="000000">
                <a:alpha val="50000"/>
              </a:srgbClr>
            </a:outerShdw>
          </a:effectLst>
        </p:spPr>
      </p:sp>
      <p:sp>
        <p:nvSpPr>
          <p:cNvPr id="30" name="Text 28"/>
          <p:cNvSpPr/>
          <p:nvPr/>
        </p:nvSpPr>
        <p:spPr>
          <a:xfrm>
            <a:off x="4800600" y="3794760"/>
            <a:ext cx="2926080" cy="36576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Real Estate / REITs</a:t>
            </a:r>
            <a:endParaRPr lang="en-US" sz="1200" dirty="0"/>
          </a:p>
        </p:txBody>
      </p:sp>
      <p:sp>
        <p:nvSpPr>
          <p:cNvPr id="31" name="Shape 29"/>
          <p:cNvSpPr/>
          <p:nvPr/>
        </p:nvSpPr>
        <p:spPr>
          <a:xfrm>
            <a:off x="7772400" y="3813048"/>
            <a:ext cx="822960" cy="292608"/>
          </a:xfrm>
          <a:prstGeom prst="roundRect">
            <a:avLst>
              <a:gd name="adj" fmla="val 12500"/>
            </a:avLst>
          </a:prstGeom>
          <a:solidFill>
            <a:srgbClr val="FFB347"/>
          </a:solidFill>
          <a:ln/>
        </p:spPr>
      </p:sp>
      <p:sp>
        <p:nvSpPr>
          <p:cNvPr id="32" name="Text 30"/>
          <p:cNvSpPr/>
          <p:nvPr/>
        </p:nvSpPr>
        <p:spPr>
          <a:xfrm>
            <a:off x="7772400" y="3813048"/>
            <a:ext cx="822960" cy="292608"/>
          </a:xfrm>
          <a:prstGeom prst="rect">
            <a:avLst/>
          </a:prstGeom>
          <a:noFill/>
          <a:ln/>
        </p:spPr>
        <p:txBody>
          <a:bodyPr wrap="square" lIns="0" tIns="0" rIns="0" bIns="0" rtlCol="0" anchor="ctr"/>
          <a:lstStyle/>
          <a:p>
            <a:pPr algn="ctr" indent="0" marL="0">
              <a:buNone/>
            </a:pPr>
            <a:r>
              <a:rPr lang="en-US" sz="900" b="1" dirty="0">
                <a:solidFill>
                  <a:srgbClr val="FFFFFF"/>
                </a:solidFill>
              </a:rPr>
              <a:t>MEDIUM</a:t>
            </a:r>
            <a:endParaRPr lang="en-US" sz="900" dirty="0"/>
          </a:p>
        </p:txBody>
      </p:sp>
      <p:sp>
        <p:nvSpPr>
          <p:cNvPr id="33" name="Text 31"/>
          <p:cNvSpPr/>
          <p:nvPr/>
        </p:nvSpPr>
        <p:spPr>
          <a:xfrm>
            <a:off x="4800600" y="4178808"/>
            <a:ext cx="3840480" cy="548640"/>
          </a:xfrm>
          <a:prstGeom prst="rect">
            <a:avLst/>
          </a:prstGeom>
          <a:noFill/>
          <a:ln/>
        </p:spPr>
        <p:txBody>
          <a:bodyPr wrap="square" rtlCol="0" anchor="ctr"/>
          <a:lstStyle/>
          <a:p>
            <a:pPr indent="0" marL="0">
              <a:buNone/>
            </a:pPr>
            <a:r>
              <a:rPr lang="en-US" sz="1000" dirty="0">
                <a:solidFill>
                  <a:srgbClr val="888888"/>
                </a:solidFill>
                <a:latin typeface="Calibri" pitchFamily="34" charset="0"/>
                <a:ea typeface="Calibri" pitchFamily="34" charset="-122"/>
                <a:cs typeface="Calibri" pitchFamily="34" charset="-120"/>
              </a:rPr>
              <a:t>EPRA metrics widely used — these become formal MPMs. Fair value movements in investment property will require categorisation.</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50505"/>
        </a:solidFill>
      </p:bgPr>
    </p:bg>
    <p:spTree>
      <p:nvGrpSpPr>
        <p:cNvPr id="1" name=""/>
        <p:cNvGrpSpPr/>
        <p:nvPr/>
      </p:nvGrpSpPr>
      <p:grpSpPr>
        <a:xfrm>
          <a:off x="0" y="0"/>
          <a:ext cx="0" cy="0"/>
          <a:chOff x="0" y="0"/>
          <a:chExt cx="0" cy="0"/>
        </a:xfrm>
      </p:grpSpPr>
      <p:sp>
        <p:nvSpPr>
          <p:cNvPr id="2" name="Text 0"/>
          <p:cNvSpPr/>
          <p:nvPr/>
        </p:nvSpPr>
        <p:spPr>
          <a:xfrm>
            <a:off x="320040" y="201168"/>
            <a:ext cx="8229600" cy="292608"/>
          </a:xfrm>
          <a:prstGeom prst="rect">
            <a:avLst/>
          </a:prstGeom>
          <a:noFill/>
          <a:ln/>
        </p:spPr>
        <p:txBody>
          <a:bodyPr wrap="square" rtlCol="0" anchor="ctr"/>
          <a:lstStyle/>
          <a:p>
            <a:pPr indent="0" marL="0">
              <a:buNone/>
            </a:pPr>
            <a:r>
              <a:rPr lang="en-US" sz="1000" b="1" spc="400" kern="0" dirty="0">
                <a:solidFill>
                  <a:srgbClr val="CCFF00"/>
                </a:solidFill>
                <a:latin typeface="Calibri" pitchFamily="34" charset="0"/>
                <a:ea typeface="Calibri" pitchFamily="34" charset="-122"/>
                <a:cs typeface="Calibri" pitchFamily="34" charset="-120"/>
              </a:rPr>
              <a:t>FTSE CASE STUDY</a:t>
            </a:r>
            <a:endParaRPr lang="en-US" sz="1000" dirty="0"/>
          </a:p>
        </p:txBody>
      </p:sp>
      <p:sp>
        <p:nvSpPr>
          <p:cNvPr id="3" name="Text 1"/>
          <p:cNvSpPr/>
          <p:nvPr/>
        </p:nvSpPr>
        <p:spPr>
          <a:xfrm>
            <a:off x="320040" y="484632"/>
            <a:ext cx="8412480" cy="530352"/>
          </a:xfrm>
          <a:prstGeom prst="rect">
            <a:avLst/>
          </a:prstGeom>
          <a:noFill/>
          <a:ln/>
        </p:spPr>
        <p:txBody>
          <a:bodyPr wrap="square"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BT Group plc — Illustrative P&amp;L Comparison</a:t>
            </a:r>
            <a:endParaRPr lang="en-US" sz="2400" dirty="0"/>
          </a:p>
        </p:txBody>
      </p:sp>
      <p:sp>
        <p:nvSpPr>
          <p:cNvPr id="4" name="Text 2"/>
          <p:cNvSpPr/>
          <p:nvPr/>
        </p:nvSpPr>
        <p:spPr>
          <a:xfrm>
            <a:off x="320040" y="987552"/>
            <a:ext cx="8412480" cy="274320"/>
          </a:xfrm>
          <a:prstGeom prst="rect">
            <a:avLst/>
          </a:prstGeom>
          <a:noFill/>
          <a:ln/>
        </p:spPr>
        <p:txBody>
          <a:bodyPr wrap="square" rtlCol="0" anchor="ctr"/>
          <a:lstStyle/>
          <a:p>
            <a:pPr indent="0" marL="0">
              <a:buNone/>
            </a:pPr>
            <a:r>
              <a:rPr lang="en-US" sz="900" i="1" dirty="0">
                <a:solidFill>
                  <a:srgbClr val="888888"/>
                </a:solidFill>
                <a:latin typeface="Calibri" pitchFamily="34" charset="0"/>
                <a:ea typeface="Calibri" pitchFamily="34" charset="-122"/>
                <a:cs typeface="Calibri" pitchFamily="34" charset="-120"/>
              </a:rPr>
              <a:t>Illustrative / indicative example based on publicly available BT Group financials — not audited IFRS 18 output</a:t>
            </a:r>
            <a:endParaRPr lang="en-US" sz="900" dirty="0"/>
          </a:p>
        </p:txBody>
      </p:sp>
      <p:sp>
        <p:nvSpPr>
          <p:cNvPr id="5" name="Shape 3"/>
          <p:cNvSpPr/>
          <p:nvPr/>
        </p:nvSpPr>
        <p:spPr>
          <a:xfrm>
            <a:off x="320040" y="1325880"/>
            <a:ext cx="2926080" cy="475488"/>
          </a:xfrm>
          <a:prstGeom prst="rect">
            <a:avLst/>
          </a:prstGeom>
          <a:solidFill>
            <a:srgbClr val="CCFF00"/>
          </a:solidFill>
          <a:ln/>
        </p:spPr>
      </p:sp>
      <p:sp>
        <p:nvSpPr>
          <p:cNvPr id="6" name="Text 4"/>
          <p:cNvSpPr/>
          <p:nvPr/>
        </p:nvSpPr>
        <p:spPr>
          <a:xfrm>
            <a:off x="320040" y="1325880"/>
            <a:ext cx="2926080" cy="475488"/>
          </a:xfrm>
          <a:prstGeom prst="rect">
            <a:avLst/>
          </a:prstGeom>
          <a:noFill/>
          <a:ln/>
        </p:spPr>
        <p:txBody>
          <a:bodyPr wrap="square" lIns="0" tIns="0" rIns="0" bIns="0" rtlCol="0" anchor="ctr"/>
          <a:lstStyle/>
          <a:p>
            <a:pPr algn="ctr" indent="0" marL="0">
              <a:buNone/>
            </a:pPr>
            <a:r>
              <a:rPr lang="en-US" sz="1100" b="1" dirty="0">
                <a:solidFill>
                  <a:srgbClr val="050505"/>
                </a:solidFill>
                <a:latin typeface="Calibri" pitchFamily="34" charset="0"/>
                <a:ea typeface="Calibri" pitchFamily="34" charset="-122"/>
                <a:cs typeface="Calibri" pitchFamily="34" charset="-120"/>
              </a:rPr>
              <a:t>Line Item</a:t>
            </a:r>
            <a:endParaRPr lang="en-US" sz="1100" dirty="0"/>
          </a:p>
        </p:txBody>
      </p:sp>
      <p:sp>
        <p:nvSpPr>
          <p:cNvPr id="7" name="Shape 5"/>
          <p:cNvSpPr/>
          <p:nvPr/>
        </p:nvSpPr>
        <p:spPr>
          <a:xfrm>
            <a:off x="3291840" y="1325880"/>
            <a:ext cx="2560320" cy="475488"/>
          </a:xfrm>
          <a:prstGeom prst="rect">
            <a:avLst/>
          </a:prstGeom>
          <a:solidFill>
            <a:srgbClr val="CCFF00"/>
          </a:solidFill>
          <a:ln/>
        </p:spPr>
      </p:sp>
      <p:sp>
        <p:nvSpPr>
          <p:cNvPr id="8" name="Text 6"/>
          <p:cNvSpPr/>
          <p:nvPr/>
        </p:nvSpPr>
        <p:spPr>
          <a:xfrm>
            <a:off x="3291840" y="1325880"/>
            <a:ext cx="2560320" cy="475488"/>
          </a:xfrm>
          <a:prstGeom prst="rect">
            <a:avLst/>
          </a:prstGeom>
          <a:noFill/>
          <a:ln/>
        </p:spPr>
        <p:txBody>
          <a:bodyPr wrap="square" lIns="0" tIns="0" rIns="0" bIns="0" rtlCol="0" anchor="ctr"/>
          <a:lstStyle/>
          <a:p>
            <a:pPr algn="ctr" indent="0" marL="0">
              <a:buNone/>
            </a:pPr>
            <a:r>
              <a:rPr lang="en-US" sz="1100" b="1" dirty="0">
                <a:solidFill>
                  <a:srgbClr val="050505"/>
                </a:solidFill>
                <a:latin typeface="Calibri" pitchFamily="34" charset="0"/>
                <a:ea typeface="Calibri" pitchFamily="34" charset="-122"/>
                <a:cs typeface="Calibri" pitchFamily="34" charset="-120"/>
              </a:rPr>
              <a:t>IAS 1 (Pre IFRS 18)</a:t>
            </a:r>
            <a:endParaRPr lang="en-US" sz="1100" dirty="0"/>
          </a:p>
          <a:p>
            <a:pPr algn="ctr" indent="0" marL="0">
              <a:buNone/>
            </a:pPr>
            <a:r>
              <a:rPr lang="en-US" sz="1100" b="1" dirty="0">
                <a:solidFill>
                  <a:srgbClr val="050505"/>
                </a:solidFill>
                <a:latin typeface="Calibri" pitchFamily="34" charset="0"/>
                <a:ea typeface="Calibri" pitchFamily="34" charset="-122"/>
                <a:cs typeface="Calibri" pitchFamily="34" charset="-120"/>
              </a:rPr>
              <a:t>£m</a:t>
            </a:r>
            <a:endParaRPr lang="en-US" sz="1100" dirty="0"/>
          </a:p>
        </p:txBody>
      </p:sp>
      <p:sp>
        <p:nvSpPr>
          <p:cNvPr id="9" name="Shape 7"/>
          <p:cNvSpPr/>
          <p:nvPr/>
        </p:nvSpPr>
        <p:spPr>
          <a:xfrm>
            <a:off x="5897880" y="1325880"/>
            <a:ext cx="2560320" cy="475488"/>
          </a:xfrm>
          <a:prstGeom prst="rect">
            <a:avLst/>
          </a:prstGeom>
          <a:solidFill>
            <a:srgbClr val="CCFF00"/>
          </a:solidFill>
          <a:ln/>
        </p:spPr>
      </p:sp>
      <p:sp>
        <p:nvSpPr>
          <p:cNvPr id="10" name="Text 8"/>
          <p:cNvSpPr/>
          <p:nvPr/>
        </p:nvSpPr>
        <p:spPr>
          <a:xfrm>
            <a:off x="5897880" y="1325880"/>
            <a:ext cx="2560320" cy="475488"/>
          </a:xfrm>
          <a:prstGeom prst="rect">
            <a:avLst/>
          </a:prstGeom>
          <a:noFill/>
          <a:ln/>
        </p:spPr>
        <p:txBody>
          <a:bodyPr wrap="square" lIns="0" tIns="0" rIns="0" bIns="0" rtlCol="0" anchor="ctr"/>
          <a:lstStyle/>
          <a:p>
            <a:pPr algn="ctr" indent="0" marL="0">
              <a:buNone/>
            </a:pPr>
            <a:r>
              <a:rPr lang="en-US" sz="1100" b="1" dirty="0">
                <a:solidFill>
                  <a:srgbClr val="050505"/>
                </a:solidFill>
                <a:latin typeface="Calibri" pitchFamily="34" charset="0"/>
                <a:ea typeface="Calibri" pitchFamily="34" charset="-122"/>
                <a:cs typeface="Calibri" pitchFamily="34" charset="-120"/>
              </a:rPr>
              <a:t>IFRS 18 (Post)</a:t>
            </a:r>
            <a:endParaRPr lang="en-US" sz="1100" dirty="0"/>
          </a:p>
          <a:p>
            <a:pPr algn="ctr" indent="0" marL="0">
              <a:buNone/>
            </a:pPr>
            <a:r>
              <a:rPr lang="en-US" sz="1100" b="1" dirty="0">
                <a:solidFill>
                  <a:srgbClr val="050505"/>
                </a:solidFill>
                <a:latin typeface="Calibri" pitchFamily="34" charset="0"/>
                <a:ea typeface="Calibri" pitchFamily="34" charset="-122"/>
                <a:cs typeface="Calibri" pitchFamily="34" charset="-120"/>
              </a:rPr>
              <a:t>£m</a:t>
            </a:r>
            <a:endParaRPr lang="en-US" sz="1100" dirty="0"/>
          </a:p>
        </p:txBody>
      </p:sp>
      <p:sp>
        <p:nvSpPr>
          <p:cNvPr id="11" name="Shape 9"/>
          <p:cNvSpPr/>
          <p:nvPr/>
        </p:nvSpPr>
        <p:spPr>
          <a:xfrm>
            <a:off x="320040" y="1801368"/>
            <a:ext cx="2926080" cy="283464"/>
          </a:xfrm>
          <a:prstGeom prst="rect">
            <a:avLst/>
          </a:prstGeom>
          <a:solidFill>
            <a:srgbClr val="1A1A1A"/>
          </a:solidFill>
          <a:ln/>
        </p:spPr>
      </p:sp>
      <p:sp>
        <p:nvSpPr>
          <p:cNvPr id="12" name="Shape 10"/>
          <p:cNvSpPr/>
          <p:nvPr/>
        </p:nvSpPr>
        <p:spPr>
          <a:xfrm>
            <a:off x="3291840" y="1801368"/>
            <a:ext cx="2560320" cy="283464"/>
          </a:xfrm>
          <a:prstGeom prst="rect">
            <a:avLst/>
          </a:prstGeom>
          <a:solidFill>
            <a:srgbClr val="1A1A1A"/>
          </a:solidFill>
          <a:ln/>
        </p:spPr>
      </p:sp>
      <p:sp>
        <p:nvSpPr>
          <p:cNvPr id="13" name="Shape 11"/>
          <p:cNvSpPr/>
          <p:nvPr/>
        </p:nvSpPr>
        <p:spPr>
          <a:xfrm>
            <a:off x="5897880" y="1801368"/>
            <a:ext cx="2560320" cy="283464"/>
          </a:xfrm>
          <a:prstGeom prst="rect">
            <a:avLst/>
          </a:prstGeom>
          <a:solidFill>
            <a:srgbClr val="1A1A1A"/>
          </a:solidFill>
          <a:ln/>
        </p:spPr>
      </p:sp>
      <p:sp>
        <p:nvSpPr>
          <p:cNvPr id="14" name="Text 12"/>
          <p:cNvSpPr/>
          <p:nvPr/>
        </p:nvSpPr>
        <p:spPr>
          <a:xfrm>
            <a:off x="393192" y="1801368"/>
            <a:ext cx="2816352" cy="283464"/>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Revenue</a:t>
            </a:r>
            <a:endParaRPr lang="en-US" sz="1000" dirty="0"/>
          </a:p>
        </p:txBody>
      </p:sp>
      <p:sp>
        <p:nvSpPr>
          <p:cNvPr id="15" name="Text 13"/>
          <p:cNvSpPr/>
          <p:nvPr/>
        </p:nvSpPr>
        <p:spPr>
          <a:xfrm>
            <a:off x="3346704" y="1801368"/>
            <a:ext cx="2468880" cy="283464"/>
          </a:xfrm>
          <a:prstGeom prst="rect">
            <a:avLst/>
          </a:prstGeom>
          <a:noFill/>
          <a:ln/>
        </p:spPr>
        <p:txBody>
          <a:bodyPr wrap="square" rtlCol="0" anchor="ctr"/>
          <a:lstStyle/>
          <a:p>
            <a:pPr indent="0" marL="0">
              <a:buNone/>
            </a:pPr>
            <a:r>
              <a:rPr lang="en-US" sz="950" dirty="0">
                <a:solidFill>
                  <a:srgbClr val="FFFFFF"/>
                </a:solidFill>
                <a:latin typeface="Calibri" pitchFamily="34" charset="0"/>
                <a:ea typeface="Calibri" pitchFamily="34" charset="-122"/>
                <a:cs typeface="Calibri" pitchFamily="34" charset="-120"/>
              </a:rPr>
              <a:t>20,758</a:t>
            </a:r>
            <a:endParaRPr lang="en-US" sz="950" dirty="0"/>
          </a:p>
        </p:txBody>
      </p:sp>
      <p:sp>
        <p:nvSpPr>
          <p:cNvPr id="16" name="Text 14"/>
          <p:cNvSpPr/>
          <p:nvPr/>
        </p:nvSpPr>
        <p:spPr>
          <a:xfrm>
            <a:off x="5952744" y="1801368"/>
            <a:ext cx="2468880" cy="283464"/>
          </a:xfrm>
          <a:prstGeom prst="rect">
            <a:avLst/>
          </a:prstGeom>
          <a:noFill/>
          <a:ln/>
        </p:spPr>
        <p:txBody>
          <a:bodyPr wrap="square" rtlCol="0" anchor="ctr"/>
          <a:lstStyle/>
          <a:p>
            <a:pPr indent="0" marL="0">
              <a:buNone/>
            </a:pPr>
            <a:r>
              <a:rPr lang="en-US" sz="950" dirty="0">
                <a:solidFill>
                  <a:srgbClr val="FFFFFF"/>
                </a:solidFill>
                <a:latin typeface="Calibri" pitchFamily="34" charset="0"/>
                <a:ea typeface="Calibri" pitchFamily="34" charset="-122"/>
                <a:cs typeface="Calibri" pitchFamily="34" charset="-120"/>
              </a:rPr>
              <a:t>20,758</a:t>
            </a:r>
            <a:endParaRPr lang="en-US" sz="950" dirty="0"/>
          </a:p>
        </p:txBody>
      </p:sp>
      <p:sp>
        <p:nvSpPr>
          <p:cNvPr id="17" name="Shape 15"/>
          <p:cNvSpPr/>
          <p:nvPr/>
        </p:nvSpPr>
        <p:spPr>
          <a:xfrm>
            <a:off x="320040" y="2084832"/>
            <a:ext cx="2926080" cy="283464"/>
          </a:xfrm>
          <a:prstGeom prst="rect">
            <a:avLst/>
          </a:prstGeom>
          <a:solidFill>
            <a:srgbClr val="111111"/>
          </a:solidFill>
          <a:ln/>
        </p:spPr>
      </p:sp>
      <p:sp>
        <p:nvSpPr>
          <p:cNvPr id="18" name="Shape 16"/>
          <p:cNvSpPr/>
          <p:nvPr/>
        </p:nvSpPr>
        <p:spPr>
          <a:xfrm>
            <a:off x="3291840" y="2084832"/>
            <a:ext cx="2560320" cy="283464"/>
          </a:xfrm>
          <a:prstGeom prst="rect">
            <a:avLst/>
          </a:prstGeom>
          <a:solidFill>
            <a:srgbClr val="111111"/>
          </a:solidFill>
          <a:ln/>
        </p:spPr>
      </p:sp>
      <p:sp>
        <p:nvSpPr>
          <p:cNvPr id="19" name="Shape 17"/>
          <p:cNvSpPr/>
          <p:nvPr/>
        </p:nvSpPr>
        <p:spPr>
          <a:xfrm>
            <a:off x="5897880" y="2084832"/>
            <a:ext cx="2560320" cy="283464"/>
          </a:xfrm>
          <a:prstGeom prst="rect">
            <a:avLst/>
          </a:prstGeom>
          <a:solidFill>
            <a:srgbClr val="111111"/>
          </a:solidFill>
          <a:ln/>
        </p:spPr>
      </p:sp>
      <p:sp>
        <p:nvSpPr>
          <p:cNvPr id="20" name="Text 18"/>
          <p:cNvSpPr/>
          <p:nvPr/>
        </p:nvSpPr>
        <p:spPr>
          <a:xfrm>
            <a:off x="393192" y="2084832"/>
            <a:ext cx="2816352" cy="283464"/>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Operating costs</a:t>
            </a:r>
            <a:endParaRPr lang="en-US" sz="1000" dirty="0"/>
          </a:p>
        </p:txBody>
      </p:sp>
      <p:sp>
        <p:nvSpPr>
          <p:cNvPr id="21" name="Text 19"/>
          <p:cNvSpPr/>
          <p:nvPr/>
        </p:nvSpPr>
        <p:spPr>
          <a:xfrm>
            <a:off x="3346704" y="2084832"/>
            <a:ext cx="2468880" cy="283464"/>
          </a:xfrm>
          <a:prstGeom prst="rect">
            <a:avLst/>
          </a:prstGeom>
          <a:noFill/>
          <a:ln/>
        </p:spPr>
        <p:txBody>
          <a:bodyPr wrap="square" rtlCol="0" anchor="ctr"/>
          <a:lstStyle/>
          <a:p>
            <a:pPr indent="0" marL="0">
              <a:buNone/>
            </a:pPr>
            <a:r>
              <a:rPr lang="en-US" sz="950" dirty="0">
                <a:solidFill>
                  <a:srgbClr val="FFFFFF"/>
                </a:solidFill>
                <a:latin typeface="Calibri" pitchFamily="34" charset="0"/>
                <a:ea typeface="Calibri" pitchFamily="34" charset="-122"/>
                <a:cs typeface="Calibri" pitchFamily="34" charset="-120"/>
              </a:rPr>
              <a:t>(17,126)</a:t>
            </a:r>
            <a:endParaRPr lang="en-US" sz="950" dirty="0"/>
          </a:p>
        </p:txBody>
      </p:sp>
      <p:sp>
        <p:nvSpPr>
          <p:cNvPr id="22" name="Text 20"/>
          <p:cNvSpPr/>
          <p:nvPr/>
        </p:nvSpPr>
        <p:spPr>
          <a:xfrm>
            <a:off x="5952744" y="2084832"/>
            <a:ext cx="2468880" cy="283464"/>
          </a:xfrm>
          <a:prstGeom prst="rect">
            <a:avLst/>
          </a:prstGeom>
          <a:noFill/>
          <a:ln/>
        </p:spPr>
        <p:txBody>
          <a:bodyPr wrap="square" rtlCol="0" anchor="ctr"/>
          <a:lstStyle/>
          <a:p>
            <a:pPr indent="0" marL="0">
              <a:buNone/>
            </a:pPr>
            <a:r>
              <a:rPr lang="en-US" sz="950" dirty="0">
                <a:solidFill>
                  <a:srgbClr val="FFFFFF"/>
                </a:solidFill>
                <a:latin typeface="Calibri" pitchFamily="34" charset="0"/>
                <a:ea typeface="Calibri" pitchFamily="34" charset="-122"/>
                <a:cs typeface="Calibri" pitchFamily="34" charset="-120"/>
              </a:rPr>
              <a:t>(17,126)</a:t>
            </a:r>
            <a:endParaRPr lang="en-US" sz="950" dirty="0"/>
          </a:p>
        </p:txBody>
      </p:sp>
      <p:sp>
        <p:nvSpPr>
          <p:cNvPr id="23" name="Shape 21"/>
          <p:cNvSpPr/>
          <p:nvPr/>
        </p:nvSpPr>
        <p:spPr>
          <a:xfrm>
            <a:off x="320040" y="2368296"/>
            <a:ext cx="2926080" cy="283464"/>
          </a:xfrm>
          <a:prstGeom prst="rect">
            <a:avLst/>
          </a:prstGeom>
          <a:solidFill>
            <a:srgbClr val="1A1A1A"/>
          </a:solidFill>
          <a:ln/>
        </p:spPr>
      </p:sp>
      <p:sp>
        <p:nvSpPr>
          <p:cNvPr id="24" name="Shape 22"/>
          <p:cNvSpPr/>
          <p:nvPr/>
        </p:nvSpPr>
        <p:spPr>
          <a:xfrm>
            <a:off x="3291840" y="2368296"/>
            <a:ext cx="2560320" cy="283464"/>
          </a:xfrm>
          <a:prstGeom prst="rect">
            <a:avLst/>
          </a:prstGeom>
          <a:solidFill>
            <a:srgbClr val="1A1A1A"/>
          </a:solidFill>
          <a:ln/>
        </p:spPr>
      </p:sp>
      <p:sp>
        <p:nvSpPr>
          <p:cNvPr id="25" name="Shape 23"/>
          <p:cNvSpPr/>
          <p:nvPr/>
        </p:nvSpPr>
        <p:spPr>
          <a:xfrm>
            <a:off x="5897880" y="2368296"/>
            <a:ext cx="2560320" cy="283464"/>
          </a:xfrm>
          <a:prstGeom prst="rect">
            <a:avLst/>
          </a:prstGeom>
          <a:solidFill>
            <a:srgbClr val="1A1A1A"/>
          </a:solidFill>
          <a:ln/>
        </p:spPr>
      </p:sp>
      <p:sp>
        <p:nvSpPr>
          <p:cNvPr id="26" name="Text 24"/>
          <p:cNvSpPr/>
          <p:nvPr/>
        </p:nvSpPr>
        <p:spPr>
          <a:xfrm>
            <a:off x="393192" y="2368296"/>
            <a:ext cx="2816352" cy="283464"/>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EBITDA (before specific items)</a:t>
            </a:r>
            <a:endParaRPr lang="en-US" sz="1000" dirty="0"/>
          </a:p>
        </p:txBody>
      </p:sp>
      <p:sp>
        <p:nvSpPr>
          <p:cNvPr id="27" name="Text 25"/>
          <p:cNvSpPr/>
          <p:nvPr/>
        </p:nvSpPr>
        <p:spPr>
          <a:xfrm>
            <a:off x="3346704" y="2368296"/>
            <a:ext cx="2468880" cy="283464"/>
          </a:xfrm>
          <a:prstGeom prst="rect">
            <a:avLst/>
          </a:prstGeom>
          <a:noFill/>
          <a:ln/>
        </p:spPr>
        <p:txBody>
          <a:bodyPr wrap="square" rtlCol="0" anchor="ctr"/>
          <a:lstStyle/>
          <a:p>
            <a:pPr indent="0" marL="0">
              <a:buNone/>
            </a:pPr>
            <a:r>
              <a:rPr lang="en-US" sz="950" dirty="0">
                <a:solidFill>
                  <a:srgbClr val="FFFFFF"/>
                </a:solidFill>
                <a:latin typeface="Calibri" pitchFamily="34" charset="0"/>
                <a:ea typeface="Calibri" pitchFamily="34" charset="-122"/>
                <a:cs typeface="Calibri" pitchFamily="34" charset="-120"/>
              </a:rPr>
              <a:t>7,997  [shown as APM]</a:t>
            </a:r>
            <a:endParaRPr lang="en-US" sz="950" dirty="0"/>
          </a:p>
        </p:txBody>
      </p:sp>
      <p:sp>
        <p:nvSpPr>
          <p:cNvPr id="28" name="Text 26"/>
          <p:cNvSpPr/>
          <p:nvPr/>
        </p:nvSpPr>
        <p:spPr>
          <a:xfrm>
            <a:off x="5952744" y="2368296"/>
            <a:ext cx="2468880" cy="283464"/>
          </a:xfrm>
          <a:prstGeom prst="rect">
            <a:avLst/>
          </a:prstGeom>
          <a:noFill/>
          <a:ln/>
        </p:spPr>
        <p:txBody>
          <a:bodyPr wrap="square" rtlCol="0" anchor="ctr"/>
          <a:lstStyle/>
          <a:p>
            <a:pPr indent="0" marL="0">
              <a:buNone/>
            </a:pPr>
            <a:r>
              <a:rPr lang="en-US" sz="950" dirty="0">
                <a:solidFill>
                  <a:srgbClr val="FFFFFF"/>
                </a:solidFill>
                <a:latin typeface="Calibri" pitchFamily="34" charset="0"/>
                <a:ea typeface="Calibri" pitchFamily="34" charset="-122"/>
                <a:cs typeface="Calibri" pitchFamily="34" charset="-120"/>
              </a:rPr>
              <a:t>Not required (MPM if used)</a:t>
            </a:r>
            <a:endParaRPr lang="en-US" sz="950" dirty="0"/>
          </a:p>
        </p:txBody>
      </p:sp>
      <p:sp>
        <p:nvSpPr>
          <p:cNvPr id="29" name="Shape 27"/>
          <p:cNvSpPr/>
          <p:nvPr/>
        </p:nvSpPr>
        <p:spPr>
          <a:xfrm>
            <a:off x="320040" y="2651760"/>
            <a:ext cx="2926080" cy="283464"/>
          </a:xfrm>
          <a:prstGeom prst="rect">
            <a:avLst/>
          </a:prstGeom>
          <a:solidFill>
            <a:srgbClr val="111111"/>
          </a:solidFill>
          <a:ln/>
        </p:spPr>
      </p:sp>
      <p:sp>
        <p:nvSpPr>
          <p:cNvPr id="30" name="Shape 28"/>
          <p:cNvSpPr/>
          <p:nvPr/>
        </p:nvSpPr>
        <p:spPr>
          <a:xfrm>
            <a:off x="3291840" y="2651760"/>
            <a:ext cx="2560320" cy="283464"/>
          </a:xfrm>
          <a:prstGeom prst="rect">
            <a:avLst/>
          </a:prstGeom>
          <a:solidFill>
            <a:srgbClr val="111111"/>
          </a:solidFill>
          <a:ln/>
        </p:spPr>
      </p:sp>
      <p:sp>
        <p:nvSpPr>
          <p:cNvPr id="31" name="Shape 29"/>
          <p:cNvSpPr/>
          <p:nvPr/>
        </p:nvSpPr>
        <p:spPr>
          <a:xfrm>
            <a:off x="5897880" y="2651760"/>
            <a:ext cx="2560320" cy="283464"/>
          </a:xfrm>
          <a:prstGeom prst="rect">
            <a:avLst/>
          </a:prstGeom>
          <a:solidFill>
            <a:srgbClr val="111111"/>
          </a:solidFill>
          <a:ln/>
        </p:spPr>
      </p:sp>
      <p:sp>
        <p:nvSpPr>
          <p:cNvPr id="32" name="Text 30"/>
          <p:cNvSpPr/>
          <p:nvPr/>
        </p:nvSpPr>
        <p:spPr>
          <a:xfrm>
            <a:off x="393192" y="2651760"/>
            <a:ext cx="2816352" cy="283464"/>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Depreciation &amp; amortisation</a:t>
            </a:r>
            <a:endParaRPr lang="en-US" sz="1000" dirty="0"/>
          </a:p>
        </p:txBody>
      </p:sp>
      <p:sp>
        <p:nvSpPr>
          <p:cNvPr id="33" name="Text 31"/>
          <p:cNvSpPr/>
          <p:nvPr/>
        </p:nvSpPr>
        <p:spPr>
          <a:xfrm>
            <a:off x="3346704" y="2651760"/>
            <a:ext cx="2468880" cy="283464"/>
          </a:xfrm>
          <a:prstGeom prst="rect">
            <a:avLst/>
          </a:prstGeom>
          <a:noFill/>
          <a:ln/>
        </p:spPr>
        <p:txBody>
          <a:bodyPr wrap="square" rtlCol="0" anchor="ctr"/>
          <a:lstStyle/>
          <a:p>
            <a:pPr indent="0" marL="0">
              <a:buNone/>
            </a:pPr>
            <a:r>
              <a:rPr lang="en-US" sz="950" dirty="0">
                <a:solidFill>
                  <a:srgbClr val="FFFFFF"/>
                </a:solidFill>
                <a:latin typeface="Calibri" pitchFamily="34" charset="0"/>
                <a:ea typeface="Calibri" pitchFamily="34" charset="-122"/>
                <a:cs typeface="Calibri" pitchFamily="34" charset="-120"/>
              </a:rPr>
              <a:t>(4,365)</a:t>
            </a:r>
            <a:endParaRPr lang="en-US" sz="950" dirty="0"/>
          </a:p>
        </p:txBody>
      </p:sp>
      <p:sp>
        <p:nvSpPr>
          <p:cNvPr id="34" name="Text 32"/>
          <p:cNvSpPr/>
          <p:nvPr/>
        </p:nvSpPr>
        <p:spPr>
          <a:xfrm>
            <a:off x="5952744" y="2651760"/>
            <a:ext cx="2468880" cy="283464"/>
          </a:xfrm>
          <a:prstGeom prst="rect">
            <a:avLst/>
          </a:prstGeom>
          <a:noFill/>
          <a:ln/>
        </p:spPr>
        <p:txBody>
          <a:bodyPr wrap="square" rtlCol="0" anchor="ctr"/>
          <a:lstStyle/>
          <a:p>
            <a:pPr indent="0" marL="0">
              <a:buNone/>
            </a:pPr>
            <a:r>
              <a:rPr lang="en-US" sz="950" dirty="0">
                <a:solidFill>
                  <a:srgbClr val="FFFFFF"/>
                </a:solidFill>
                <a:latin typeface="Calibri" pitchFamily="34" charset="0"/>
                <a:ea typeface="Calibri" pitchFamily="34" charset="-122"/>
                <a:cs typeface="Calibri" pitchFamily="34" charset="-120"/>
              </a:rPr>
              <a:t>(4,365)</a:t>
            </a:r>
            <a:endParaRPr lang="en-US" sz="950" dirty="0"/>
          </a:p>
        </p:txBody>
      </p:sp>
      <p:sp>
        <p:nvSpPr>
          <p:cNvPr id="35" name="Shape 33"/>
          <p:cNvSpPr/>
          <p:nvPr/>
        </p:nvSpPr>
        <p:spPr>
          <a:xfrm>
            <a:off x="320040" y="2935224"/>
            <a:ext cx="2926080" cy="283464"/>
          </a:xfrm>
          <a:prstGeom prst="rect">
            <a:avLst/>
          </a:prstGeom>
          <a:solidFill>
            <a:srgbClr val="1A1A1A"/>
          </a:solidFill>
          <a:ln/>
        </p:spPr>
      </p:sp>
      <p:sp>
        <p:nvSpPr>
          <p:cNvPr id="36" name="Shape 34"/>
          <p:cNvSpPr/>
          <p:nvPr/>
        </p:nvSpPr>
        <p:spPr>
          <a:xfrm>
            <a:off x="3291840" y="2935224"/>
            <a:ext cx="2560320" cy="283464"/>
          </a:xfrm>
          <a:prstGeom prst="rect">
            <a:avLst/>
          </a:prstGeom>
          <a:solidFill>
            <a:srgbClr val="1A1A1A"/>
          </a:solidFill>
          <a:ln/>
        </p:spPr>
      </p:sp>
      <p:sp>
        <p:nvSpPr>
          <p:cNvPr id="37" name="Shape 35"/>
          <p:cNvSpPr/>
          <p:nvPr/>
        </p:nvSpPr>
        <p:spPr>
          <a:xfrm>
            <a:off x="5897880" y="2935224"/>
            <a:ext cx="2560320" cy="283464"/>
          </a:xfrm>
          <a:prstGeom prst="rect">
            <a:avLst/>
          </a:prstGeom>
          <a:solidFill>
            <a:srgbClr val="1A1A1A"/>
          </a:solidFill>
          <a:ln/>
        </p:spPr>
      </p:sp>
      <p:sp>
        <p:nvSpPr>
          <p:cNvPr id="38" name="Text 36"/>
          <p:cNvSpPr/>
          <p:nvPr/>
        </p:nvSpPr>
        <p:spPr>
          <a:xfrm>
            <a:off x="393192" y="2935224"/>
            <a:ext cx="2816352" cy="283464"/>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Specific items (restructuring etc.)</a:t>
            </a:r>
            <a:endParaRPr lang="en-US" sz="1000" dirty="0"/>
          </a:p>
        </p:txBody>
      </p:sp>
      <p:sp>
        <p:nvSpPr>
          <p:cNvPr id="39" name="Text 37"/>
          <p:cNvSpPr/>
          <p:nvPr/>
        </p:nvSpPr>
        <p:spPr>
          <a:xfrm>
            <a:off x="3346704" y="2935224"/>
            <a:ext cx="2468880" cy="283464"/>
          </a:xfrm>
          <a:prstGeom prst="rect">
            <a:avLst/>
          </a:prstGeom>
          <a:noFill/>
          <a:ln/>
        </p:spPr>
        <p:txBody>
          <a:bodyPr wrap="square" rtlCol="0" anchor="ctr"/>
          <a:lstStyle/>
          <a:p>
            <a:pPr indent="0" marL="0">
              <a:buNone/>
            </a:pPr>
            <a:r>
              <a:rPr lang="en-US" sz="950" dirty="0">
                <a:solidFill>
                  <a:srgbClr val="FFFFFF"/>
                </a:solidFill>
                <a:latin typeface="Calibri" pitchFamily="34" charset="0"/>
                <a:ea typeface="Calibri" pitchFamily="34" charset="-122"/>
                <a:cs typeface="Calibri" pitchFamily="34" charset="-120"/>
              </a:rPr>
              <a:t>(646)  [above EBIT]</a:t>
            </a:r>
            <a:endParaRPr lang="en-US" sz="950" dirty="0"/>
          </a:p>
        </p:txBody>
      </p:sp>
      <p:sp>
        <p:nvSpPr>
          <p:cNvPr id="40" name="Text 38"/>
          <p:cNvSpPr/>
          <p:nvPr/>
        </p:nvSpPr>
        <p:spPr>
          <a:xfrm>
            <a:off x="5952744" y="2935224"/>
            <a:ext cx="2468880" cy="283464"/>
          </a:xfrm>
          <a:prstGeom prst="rect">
            <a:avLst/>
          </a:prstGeom>
          <a:noFill/>
          <a:ln/>
        </p:spPr>
        <p:txBody>
          <a:bodyPr wrap="square" rtlCol="0" anchor="ctr"/>
          <a:lstStyle/>
          <a:p>
            <a:pPr indent="0" marL="0">
              <a:buNone/>
            </a:pPr>
            <a:r>
              <a:rPr lang="en-US" sz="950" dirty="0">
                <a:solidFill>
                  <a:srgbClr val="A8FF3E"/>
                </a:solidFill>
                <a:latin typeface="Calibri" pitchFamily="34" charset="0"/>
                <a:ea typeface="Calibri" pitchFamily="34" charset="-122"/>
                <a:cs typeface="Calibri" pitchFamily="34" charset="-120"/>
              </a:rPr>
              <a:t>Disclosed separately — unusual items rules apply</a:t>
            </a:r>
            <a:endParaRPr lang="en-US" sz="950" dirty="0"/>
          </a:p>
        </p:txBody>
      </p:sp>
      <p:sp>
        <p:nvSpPr>
          <p:cNvPr id="41" name="Shape 39"/>
          <p:cNvSpPr/>
          <p:nvPr/>
        </p:nvSpPr>
        <p:spPr>
          <a:xfrm>
            <a:off x="320040" y="3218688"/>
            <a:ext cx="2926080" cy="283464"/>
          </a:xfrm>
          <a:prstGeom prst="rect">
            <a:avLst/>
          </a:prstGeom>
          <a:solidFill>
            <a:srgbClr val="1A2200"/>
          </a:solidFill>
          <a:ln/>
        </p:spPr>
      </p:sp>
      <p:sp>
        <p:nvSpPr>
          <p:cNvPr id="42" name="Shape 40"/>
          <p:cNvSpPr/>
          <p:nvPr/>
        </p:nvSpPr>
        <p:spPr>
          <a:xfrm>
            <a:off x="3291840" y="3218688"/>
            <a:ext cx="2560320" cy="283464"/>
          </a:xfrm>
          <a:prstGeom prst="rect">
            <a:avLst/>
          </a:prstGeom>
          <a:solidFill>
            <a:srgbClr val="1A2200"/>
          </a:solidFill>
          <a:ln/>
        </p:spPr>
      </p:sp>
      <p:sp>
        <p:nvSpPr>
          <p:cNvPr id="43" name="Shape 41"/>
          <p:cNvSpPr/>
          <p:nvPr/>
        </p:nvSpPr>
        <p:spPr>
          <a:xfrm>
            <a:off x="5897880" y="3218688"/>
            <a:ext cx="2560320" cy="283464"/>
          </a:xfrm>
          <a:prstGeom prst="rect">
            <a:avLst/>
          </a:prstGeom>
          <a:solidFill>
            <a:srgbClr val="1A2200"/>
          </a:solidFill>
          <a:ln/>
        </p:spPr>
      </p:sp>
      <p:sp>
        <p:nvSpPr>
          <p:cNvPr id="44" name="Text 42"/>
          <p:cNvSpPr/>
          <p:nvPr/>
        </p:nvSpPr>
        <p:spPr>
          <a:xfrm>
            <a:off x="393192" y="3218688"/>
            <a:ext cx="2816352" cy="283464"/>
          </a:xfrm>
          <a:prstGeom prst="rect">
            <a:avLst/>
          </a:prstGeom>
          <a:noFill/>
          <a:ln/>
        </p:spPr>
        <p:txBody>
          <a:bodyPr wrap="square" rtlCol="0" anchor="ctr"/>
          <a:lstStyle/>
          <a:p>
            <a:pPr indent="0" marL="0">
              <a:buNone/>
            </a:pPr>
            <a:r>
              <a:rPr lang="en-US" sz="1050" b="1" dirty="0">
                <a:solidFill>
                  <a:srgbClr val="CCFF00"/>
                </a:solidFill>
                <a:latin typeface="Calibri" pitchFamily="34" charset="0"/>
                <a:ea typeface="Calibri" pitchFamily="34" charset="-122"/>
                <a:cs typeface="Calibri" pitchFamily="34" charset="-120"/>
              </a:rPr>
              <a:t>OPERATING PROFIT</a:t>
            </a:r>
            <a:endParaRPr lang="en-US" sz="1050" dirty="0"/>
          </a:p>
        </p:txBody>
      </p:sp>
      <p:sp>
        <p:nvSpPr>
          <p:cNvPr id="45" name="Text 43"/>
          <p:cNvSpPr/>
          <p:nvPr/>
        </p:nvSpPr>
        <p:spPr>
          <a:xfrm>
            <a:off x="3346704" y="3218688"/>
            <a:ext cx="2468880" cy="283464"/>
          </a:xfrm>
          <a:prstGeom prst="rect">
            <a:avLst/>
          </a:prstGeom>
          <a:noFill/>
          <a:ln/>
        </p:spPr>
        <p:txBody>
          <a:bodyPr wrap="square" rtlCol="0" anchor="ctr"/>
          <a:lstStyle/>
          <a:p>
            <a:pPr indent="0" marL="0">
              <a:buNone/>
            </a:pPr>
            <a:r>
              <a:rPr lang="en-US" sz="950" b="1" dirty="0">
                <a:solidFill>
                  <a:srgbClr val="CCFF00"/>
                </a:solidFill>
                <a:latin typeface="Calibri" pitchFamily="34" charset="0"/>
                <a:ea typeface="Calibri" pitchFamily="34" charset="-122"/>
                <a:cs typeface="Calibri" pitchFamily="34" charset="-120"/>
              </a:rPr>
              <a:t>3,632</a:t>
            </a:r>
            <a:endParaRPr lang="en-US" sz="950" dirty="0"/>
          </a:p>
        </p:txBody>
      </p:sp>
      <p:sp>
        <p:nvSpPr>
          <p:cNvPr id="46" name="Text 44"/>
          <p:cNvSpPr/>
          <p:nvPr/>
        </p:nvSpPr>
        <p:spPr>
          <a:xfrm>
            <a:off x="5952744" y="3218688"/>
            <a:ext cx="2468880" cy="283464"/>
          </a:xfrm>
          <a:prstGeom prst="rect">
            <a:avLst/>
          </a:prstGeom>
          <a:noFill/>
          <a:ln/>
        </p:spPr>
        <p:txBody>
          <a:bodyPr wrap="square" rtlCol="0" anchor="ctr"/>
          <a:lstStyle/>
          <a:p>
            <a:pPr indent="0" marL="0">
              <a:buNone/>
            </a:pPr>
            <a:r>
              <a:rPr lang="en-US" sz="950" b="1" dirty="0">
                <a:solidFill>
                  <a:srgbClr val="CCFF00"/>
                </a:solidFill>
                <a:latin typeface="Calibri" pitchFamily="34" charset="0"/>
                <a:ea typeface="Calibri" pitchFamily="34" charset="-122"/>
                <a:cs typeface="Calibri" pitchFamily="34" charset="-120"/>
              </a:rPr>
              <a:t>3,632  [now mandatory]</a:t>
            </a:r>
            <a:endParaRPr lang="en-US" sz="950" dirty="0"/>
          </a:p>
        </p:txBody>
      </p:sp>
      <p:sp>
        <p:nvSpPr>
          <p:cNvPr id="47" name="Shape 45"/>
          <p:cNvSpPr/>
          <p:nvPr/>
        </p:nvSpPr>
        <p:spPr>
          <a:xfrm>
            <a:off x="320040" y="3502152"/>
            <a:ext cx="2926080" cy="283464"/>
          </a:xfrm>
          <a:prstGeom prst="rect">
            <a:avLst/>
          </a:prstGeom>
          <a:solidFill>
            <a:srgbClr val="1A1A1A"/>
          </a:solidFill>
          <a:ln/>
        </p:spPr>
      </p:sp>
      <p:sp>
        <p:nvSpPr>
          <p:cNvPr id="48" name="Shape 46"/>
          <p:cNvSpPr/>
          <p:nvPr/>
        </p:nvSpPr>
        <p:spPr>
          <a:xfrm>
            <a:off x="3291840" y="3502152"/>
            <a:ext cx="2560320" cy="283464"/>
          </a:xfrm>
          <a:prstGeom prst="rect">
            <a:avLst/>
          </a:prstGeom>
          <a:solidFill>
            <a:srgbClr val="1A1A1A"/>
          </a:solidFill>
          <a:ln/>
        </p:spPr>
      </p:sp>
      <p:sp>
        <p:nvSpPr>
          <p:cNvPr id="49" name="Shape 47"/>
          <p:cNvSpPr/>
          <p:nvPr/>
        </p:nvSpPr>
        <p:spPr>
          <a:xfrm>
            <a:off x="5897880" y="3502152"/>
            <a:ext cx="2560320" cy="283464"/>
          </a:xfrm>
          <a:prstGeom prst="rect">
            <a:avLst/>
          </a:prstGeom>
          <a:solidFill>
            <a:srgbClr val="1A1A1A"/>
          </a:solidFill>
          <a:ln/>
        </p:spPr>
      </p:sp>
      <p:sp>
        <p:nvSpPr>
          <p:cNvPr id="50" name="Text 48"/>
          <p:cNvSpPr/>
          <p:nvPr/>
        </p:nvSpPr>
        <p:spPr>
          <a:xfrm>
            <a:off x="393192" y="3502152"/>
            <a:ext cx="2816352" cy="283464"/>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Net finance income from associates</a:t>
            </a:r>
            <a:endParaRPr lang="en-US" sz="1000" dirty="0"/>
          </a:p>
        </p:txBody>
      </p:sp>
      <p:sp>
        <p:nvSpPr>
          <p:cNvPr id="51" name="Text 49"/>
          <p:cNvSpPr/>
          <p:nvPr/>
        </p:nvSpPr>
        <p:spPr>
          <a:xfrm>
            <a:off x="3346704" y="3502152"/>
            <a:ext cx="2468880" cy="283464"/>
          </a:xfrm>
          <a:prstGeom prst="rect">
            <a:avLst/>
          </a:prstGeom>
          <a:noFill/>
          <a:ln/>
        </p:spPr>
        <p:txBody>
          <a:bodyPr wrap="square" rtlCol="0" anchor="ctr"/>
          <a:lstStyle/>
          <a:p>
            <a:pPr indent="0" marL="0">
              <a:buNone/>
            </a:pPr>
            <a:r>
              <a:rPr lang="en-US" sz="950" dirty="0">
                <a:solidFill>
                  <a:srgbClr val="FFFFFF"/>
                </a:solidFill>
                <a:latin typeface="Calibri" pitchFamily="34" charset="0"/>
                <a:ea typeface="Calibri" pitchFamily="34" charset="-122"/>
                <a:cs typeface="Calibri" pitchFamily="34" charset="-120"/>
              </a:rPr>
              <a:t>Included in 'other'</a:t>
            </a:r>
            <a:endParaRPr lang="en-US" sz="950" dirty="0"/>
          </a:p>
        </p:txBody>
      </p:sp>
      <p:sp>
        <p:nvSpPr>
          <p:cNvPr id="52" name="Text 50"/>
          <p:cNvSpPr/>
          <p:nvPr/>
        </p:nvSpPr>
        <p:spPr>
          <a:xfrm>
            <a:off x="5952744" y="3502152"/>
            <a:ext cx="2468880" cy="283464"/>
          </a:xfrm>
          <a:prstGeom prst="rect">
            <a:avLst/>
          </a:prstGeom>
          <a:noFill/>
          <a:ln/>
        </p:spPr>
        <p:txBody>
          <a:bodyPr wrap="square" rtlCol="0" anchor="ctr"/>
          <a:lstStyle/>
          <a:p>
            <a:pPr indent="0" marL="0">
              <a:buNone/>
            </a:pPr>
            <a:r>
              <a:rPr lang="en-US" sz="950" dirty="0">
                <a:solidFill>
                  <a:srgbClr val="A8FF3E"/>
                </a:solidFill>
                <a:latin typeface="Calibri" pitchFamily="34" charset="0"/>
                <a:ea typeface="Calibri" pitchFamily="34" charset="-122"/>
                <a:cs typeface="Calibri" pitchFamily="34" charset="-120"/>
              </a:rPr>
              <a:t>Investing category — reclassified</a:t>
            </a:r>
            <a:endParaRPr lang="en-US" sz="950" dirty="0"/>
          </a:p>
        </p:txBody>
      </p:sp>
      <p:sp>
        <p:nvSpPr>
          <p:cNvPr id="53" name="Shape 51"/>
          <p:cNvSpPr/>
          <p:nvPr/>
        </p:nvSpPr>
        <p:spPr>
          <a:xfrm>
            <a:off x="320040" y="3785616"/>
            <a:ext cx="2926080" cy="283464"/>
          </a:xfrm>
          <a:prstGeom prst="rect">
            <a:avLst/>
          </a:prstGeom>
          <a:solidFill>
            <a:srgbClr val="111111"/>
          </a:solidFill>
          <a:ln/>
        </p:spPr>
      </p:sp>
      <p:sp>
        <p:nvSpPr>
          <p:cNvPr id="54" name="Shape 52"/>
          <p:cNvSpPr/>
          <p:nvPr/>
        </p:nvSpPr>
        <p:spPr>
          <a:xfrm>
            <a:off x="3291840" y="3785616"/>
            <a:ext cx="2560320" cy="283464"/>
          </a:xfrm>
          <a:prstGeom prst="rect">
            <a:avLst/>
          </a:prstGeom>
          <a:solidFill>
            <a:srgbClr val="111111"/>
          </a:solidFill>
          <a:ln/>
        </p:spPr>
      </p:sp>
      <p:sp>
        <p:nvSpPr>
          <p:cNvPr id="55" name="Shape 53"/>
          <p:cNvSpPr/>
          <p:nvPr/>
        </p:nvSpPr>
        <p:spPr>
          <a:xfrm>
            <a:off x="5897880" y="3785616"/>
            <a:ext cx="2560320" cy="283464"/>
          </a:xfrm>
          <a:prstGeom prst="rect">
            <a:avLst/>
          </a:prstGeom>
          <a:solidFill>
            <a:srgbClr val="111111"/>
          </a:solidFill>
          <a:ln/>
        </p:spPr>
      </p:sp>
      <p:sp>
        <p:nvSpPr>
          <p:cNvPr id="56" name="Text 54"/>
          <p:cNvSpPr/>
          <p:nvPr/>
        </p:nvSpPr>
        <p:spPr>
          <a:xfrm>
            <a:off x="393192" y="3785616"/>
            <a:ext cx="2816352" cy="283464"/>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Interest expense on net debt</a:t>
            </a:r>
            <a:endParaRPr lang="en-US" sz="1000" dirty="0"/>
          </a:p>
        </p:txBody>
      </p:sp>
      <p:sp>
        <p:nvSpPr>
          <p:cNvPr id="57" name="Text 55"/>
          <p:cNvSpPr/>
          <p:nvPr/>
        </p:nvSpPr>
        <p:spPr>
          <a:xfrm>
            <a:off x="3346704" y="3785616"/>
            <a:ext cx="2468880" cy="283464"/>
          </a:xfrm>
          <a:prstGeom prst="rect">
            <a:avLst/>
          </a:prstGeom>
          <a:noFill/>
          <a:ln/>
        </p:spPr>
        <p:txBody>
          <a:bodyPr wrap="square" rtlCol="0" anchor="ctr"/>
          <a:lstStyle/>
          <a:p>
            <a:pPr indent="0" marL="0">
              <a:buNone/>
            </a:pPr>
            <a:r>
              <a:rPr lang="en-US" sz="950" dirty="0">
                <a:solidFill>
                  <a:srgbClr val="FFFFFF"/>
                </a:solidFill>
                <a:latin typeface="Calibri" pitchFamily="34" charset="0"/>
                <a:ea typeface="Calibri" pitchFamily="34" charset="-122"/>
                <a:cs typeface="Calibri" pitchFamily="34" charset="-120"/>
              </a:rPr>
              <a:t>(1,014)  [Finance costs]</a:t>
            </a:r>
            <a:endParaRPr lang="en-US" sz="950" dirty="0"/>
          </a:p>
        </p:txBody>
      </p:sp>
      <p:sp>
        <p:nvSpPr>
          <p:cNvPr id="58" name="Text 56"/>
          <p:cNvSpPr/>
          <p:nvPr/>
        </p:nvSpPr>
        <p:spPr>
          <a:xfrm>
            <a:off x="5952744" y="3785616"/>
            <a:ext cx="2468880" cy="283464"/>
          </a:xfrm>
          <a:prstGeom prst="rect">
            <a:avLst/>
          </a:prstGeom>
          <a:noFill/>
          <a:ln/>
        </p:spPr>
        <p:txBody>
          <a:bodyPr wrap="square" rtlCol="0" anchor="ctr"/>
          <a:lstStyle/>
          <a:p>
            <a:pPr indent="0" marL="0">
              <a:buNone/>
            </a:pPr>
            <a:r>
              <a:rPr lang="en-US" sz="950" dirty="0">
                <a:solidFill>
                  <a:srgbClr val="FFFFFF"/>
                </a:solidFill>
                <a:latin typeface="Calibri" pitchFamily="34" charset="0"/>
                <a:ea typeface="Calibri" pitchFamily="34" charset="-122"/>
                <a:cs typeface="Calibri" pitchFamily="34" charset="-120"/>
              </a:rPr>
              <a:t>(1,014)  [Financing category]</a:t>
            </a:r>
            <a:endParaRPr lang="en-US" sz="950" dirty="0"/>
          </a:p>
        </p:txBody>
      </p:sp>
      <p:sp>
        <p:nvSpPr>
          <p:cNvPr id="59" name="Shape 57"/>
          <p:cNvSpPr/>
          <p:nvPr/>
        </p:nvSpPr>
        <p:spPr>
          <a:xfrm>
            <a:off x="320040" y="4069080"/>
            <a:ext cx="2926080" cy="283464"/>
          </a:xfrm>
          <a:prstGeom prst="rect">
            <a:avLst/>
          </a:prstGeom>
          <a:solidFill>
            <a:srgbClr val="1A2200"/>
          </a:solidFill>
          <a:ln/>
        </p:spPr>
      </p:sp>
      <p:sp>
        <p:nvSpPr>
          <p:cNvPr id="60" name="Shape 58"/>
          <p:cNvSpPr/>
          <p:nvPr/>
        </p:nvSpPr>
        <p:spPr>
          <a:xfrm>
            <a:off x="3291840" y="4069080"/>
            <a:ext cx="2560320" cy="283464"/>
          </a:xfrm>
          <a:prstGeom prst="rect">
            <a:avLst/>
          </a:prstGeom>
          <a:solidFill>
            <a:srgbClr val="1A2200"/>
          </a:solidFill>
          <a:ln/>
        </p:spPr>
      </p:sp>
      <p:sp>
        <p:nvSpPr>
          <p:cNvPr id="61" name="Shape 59"/>
          <p:cNvSpPr/>
          <p:nvPr/>
        </p:nvSpPr>
        <p:spPr>
          <a:xfrm>
            <a:off x="5897880" y="4069080"/>
            <a:ext cx="2560320" cy="283464"/>
          </a:xfrm>
          <a:prstGeom prst="rect">
            <a:avLst/>
          </a:prstGeom>
          <a:solidFill>
            <a:srgbClr val="1A2200"/>
          </a:solidFill>
          <a:ln/>
        </p:spPr>
      </p:sp>
      <p:sp>
        <p:nvSpPr>
          <p:cNvPr id="62" name="Text 60"/>
          <p:cNvSpPr/>
          <p:nvPr/>
        </p:nvSpPr>
        <p:spPr>
          <a:xfrm>
            <a:off x="393192" y="4069080"/>
            <a:ext cx="2816352" cy="283464"/>
          </a:xfrm>
          <a:prstGeom prst="rect">
            <a:avLst/>
          </a:prstGeom>
          <a:noFill/>
          <a:ln/>
        </p:spPr>
        <p:txBody>
          <a:bodyPr wrap="square" rtlCol="0" anchor="ctr"/>
          <a:lstStyle/>
          <a:p>
            <a:pPr indent="0" marL="0">
              <a:buNone/>
            </a:pPr>
            <a:r>
              <a:rPr lang="en-US" sz="1050" b="1" dirty="0">
                <a:solidFill>
                  <a:srgbClr val="CCFF00"/>
                </a:solidFill>
                <a:latin typeface="Calibri" pitchFamily="34" charset="0"/>
                <a:ea typeface="Calibri" pitchFamily="34" charset="-122"/>
                <a:cs typeface="Calibri" pitchFamily="34" charset="-120"/>
              </a:rPr>
              <a:t>PROFIT BEFORE TAX</a:t>
            </a:r>
            <a:endParaRPr lang="en-US" sz="1050" dirty="0"/>
          </a:p>
        </p:txBody>
      </p:sp>
      <p:sp>
        <p:nvSpPr>
          <p:cNvPr id="63" name="Text 61"/>
          <p:cNvSpPr/>
          <p:nvPr/>
        </p:nvSpPr>
        <p:spPr>
          <a:xfrm>
            <a:off x="3346704" y="4069080"/>
            <a:ext cx="2468880" cy="283464"/>
          </a:xfrm>
          <a:prstGeom prst="rect">
            <a:avLst/>
          </a:prstGeom>
          <a:noFill/>
          <a:ln/>
        </p:spPr>
        <p:txBody>
          <a:bodyPr wrap="square" rtlCol="0" anchor="ctr"/>
          <a:lstStyle/>
          <a:p>
            <a:pPr indent="0" marL="0">
              <a:buNone/>
            </a:pPr>
            <a:r>
              <a:rPr lang="en-US" sz="950" b="1" dirty="0">
                <a:solidFill>
                  <a:srgbClr val="CCFF00"/>
                </a:solidFill>
                <a:latin typeface="Calibri" pitchFamily="34" charset="0"/>
                <a:ea typeface="Calibri" pitchFamily="34" charset="-122"/>
                <a:cs typeface="Calibri" pitchFamily="34" charset="-120"/>
              </a:rPr>
              <a:t>2,618</a:t>
            </a:r>
            <a:endParaRPr lang="en-US" sz="950" dirty="0"/>
          </a:p>
        </p:txBody>
      </p:sp>
      <p:sp>
        <p:nvSpPr>
          <p:cNvPr id="64" name="Text 62"/>
          <p:cNvSpPr/>
          <p:nvPr/>
        </p:nvSpPr>
        <p:spPr>
          <a:xfrm>
            <a:off x="5952744" y="4069080"/>
            <a:ext cx="2468880" cy="283464"/>
          </a:xfrm>
          <a:prstGeom prst="rect">
            <a:avLst/>
          </a:prstGeom>
          <a:noFill/>
          <a:ln/>
        </p:spPr>
        <p:txBody>
          <a:bodyPr wrap="square" rtlCol="0" anchor="ctr"/>
          <a:lstStyle/>
          <a:p>
            <a:pPr indent="0" marL="0">
              <a:buNone/>
            </a:pPr>
            <a:r>
              <a:rPr lang="en-US" sz="950" b="1" dirty="0">
                <a:solidFill>
                  <a:srgbClr val="CCFF00"/>
                </a:solidFill>
                <a:latin typeface="Calibri" pitchFamily="34" charset="0"/>
                <a:ea typeface="Calibri" pitchFamily="34" charset="-122"/>
                <a:cs typeface="Calibri" pitchFamily="34" charset="-120"/>
              </a:rPr>
              <a:t>2,618</a:t>
            </a:r>
            <a:endParaRPr lang="en-US" sz="950" dirty="0"/>
          </a:p>
        </p:txBody>
      </p:sp>
      <p:sp>
        <p:nvSpPr>
          <p:cNvPr id="65" name="Shape 63"/>
          <p:cNvSpPr/>
          <p:nvPr/>
        </p:nvSpPr>
        <p:spPr>
          <a:xfrm>
            <a:off x="320040" y="4352544"/>
            <a:ext cx="2926080" cy="283464"/>
          </a:xfrm>
          <a:prstGeom prst="rect">
            <a:avLst/>
          </a:prstGeom>
          <a:solidFill>
            <a:srgbClr val="111111"/>
          </a:solidFill>
          <a:ln/>
        </p:spPr>
      </p:sp>
      <p:sp>
        <p:nvSpPr>
          <p:cNvPr id="66" name="Shape 64"/>
          <p:cNvSpPr/>
          <p:nvPr/>
        </p:nvSpPr>
        <p:spPr>
          <a:xfrm>
            <a:off x="3291840" y="4352544"/>
            <a:ext cx="2560320" cy="283464"/>
          </a:xfrm>
          <a:prstGeom prst="rect">
            <a:avLst/>
          </a:prstGeom>
          <a:solidFill>
            <a:srgbClr val="111111"/>
          </a:solidFill>
          <a:ln/>
        </p:spPr>
      </p:sp>
      <p:sp>
        <p:nvSpPr>
          <p:cNvPr id="67" name="Shape 65"/>
          <p:cNvSpPr/>
          <p:nvPr/>
        </p:nvSpPr>
        <p:spPr>
          <a:xfrm>
            <a:off x="5897880" y="4352544"/>
            <a:ext cx="2560320" cy="283464"/>
          </a:xfrm>
          <a:prstGeom prst="rect">
            <a:avLst/>
          </a:prstGeom>
          <a:solidFill>
            <a:srgbClr val="111111"/>
          </a:solidFill>
          <a:ln/>
        </p:spPr>
      </p:sp>
      <p:sp>
        <p:nvSpPr>
          <p:cNvPr id="68" name="Text 66"/>
          <p:cNvSpPr/>
          <p:nvPr/>
        </p:nvSpPr>
        <p:spPr>
          <a:xfrm>
            <a:off x="393192" y="4352544"/>
            <a:ext cx="2816352" cy="283464"/>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Tax</a:t>
            </a:r>
            <a:endParaRPr lang="en-US" sz="1000" dirty="0"/>
          </a:p>
        </p:txBody>
      </p:sp>
      <p:sp>
        <p:nvSpPr>
          <p:cNvPr id="69" name="Text 67"/>
          <p:cNvSpPr/>
          <p:nvPr/>
        </p:nvSpPr>
        <p:spPr>
          <a:xfrm>
            <a:off x="3346704" y="4352544"/>
            <a:ext cx="2468880" cy="283464"/>
          </a:xfrm>
          <a:prstGeom prst="rect">
            <a:avLst/>
          </a:prstGeom>
          <a:noFill/>
          <a:ln/>
        </p:spPr>
        <p:txBody>
          <a:bodyPr wrap="square" rtlCol="0" anchor="ctr"/>
          <a:lstStyle/>
          <a:p>
            <a:pPr indent="0" marL="0">
              <a:buNone/>
            </a:pPr>
            <a:r>
              <a:rPr lang="en-US" sz="950" dirty="0">
                <a:solidFill>
                  <a:srgbClr val="FFFFFF"/>
                </a:solidFill>
                <a:latin typeface="Calibri" pitchFamily="34" charset="0"/>
                <a:ea typeface="Calibri" pitchFamily="34" charset="-122"/>
                <a:cs typeface="Calibri" pitchFamily="34" charset="-120"/>
              </a:rPr>
              <a:t>(490)</a:t>
            </a:r>
            <a:endParaRPr lang="en-US" sz="950" dirty="0"/>
          </a:p>
        </p:txBody>
      </p:sp>
      <p:sp>
        <p:nvSpPr>
          <p:cNvPr id="70" name="Text 68"/>
          <p:cNvSpPr/>
          <p:nvPr/>
        </p:nvSpPr>
        <p:spPr>
          <a:xfrm>
            <a:off x="5952744" y="4352544"/>
            <a:ext cx="2468880" cy="283464"/>
          </a:xfrm>
          <a:prstGeom prst="rect">
            <a:avLst/>
          </a:prstGeom>
          <a:noFill/>
          <a:ln/>
        </p:spPr>
        <p:txBody>
          <a:bodyPr wrap="square" rtlCol="0" anchor="ctr"/>
          <a:lstStyle/>
          <a:p>
            <a:pPr indent="0" marL="0">
              <a:buNone/>
            </a:pPr>
            <a:r>
              <a:rPr lang="en-US" sz="950" dirty="0">
                <a:solidFill>
                  <a:srgbClr val="FFFFFF"/>
                </a:solidFill>
                <a:latin typeface="Calibri" pitchFamily="34" charset="0"/>
                <a:ea typeface="Calibri" pitchFamily="34" charset="-122"/>
                <a:cs typeface="Calibri" pitchFamily="34" charset="-120"/>
              </a:rPr>
              <a:t>(490)</a:t>
            </a:r>
            <a:endParaRPr lang="en-US" sz="950" dirty="0"/>
          </a:p>
        </p:txBody>
      </p:sp>
      <p:sp>
        <p:nvSpPr>
          <p:cNvPr id="71" name="Shape 69"/>
          <p:cNvSpPr/>
          <p:nvPr/>
        </p:nvSpPr>
        <p:spPr>
          <a:xfrm>
            <a:off x="320040" y="4636008"/>
            <a:ext cx="2926080" cy="283464"/>
          </a:xfrm>
          <a:prstGeom prst="rect">
            <a:avLst/>
          </a:prstGeom>
          <a:solidFill>
            <a:srgbClr val="1A2200"/>
          </a:solidFill>
          <a:ln/>
        </p:spPr>
      </p:sp>
      <p:sp>
        <p:nvSpPr>
          <p:cNvPr id="72" name="Shape 70"/>
          <p:cNvSpPr/>
          <p:nvPr/>
        </p:nvSpPr>
        <p:spPr>
          <a:xfrm>
            <a:off x="3291840" y="4636008"/>
            <a:ext cx="2560320" cy="283464"/>
          </a:xfrm>
          <a:prstGeom prst="rect">
            <a:avLst/>
          </a:prstGeom>
          <a:solidFill>
            <a:srgbClr val="1A2200"/>
          </a:solidFill>
          <a:ln/>
        </p:spPr>
      </p:sp>
      <p:sp>
        <p:nvSpPr>
          <p:cNvPr id="73" name="Shape 71"/>
          <p:cNvSpPr/>
          <p:nvPr/>
        </p:nvSpPr>
        <p:spPr>
          <a:xfrm>
            <a:off x="5897880" y="4636008"/>
            <a:ext cx="2560320" cy="283464"/>
          </a:xfrm>
          <a:prstGeom prst="rect">
            <a:avLst/>
          </a:prstGeom>
          <a:solidFill>
            <a:srgbClr val="1A2200"/>
          </a:solidFill>
          <a:ln/>
        </p:spPr>
      </p:sp>
      <p:sp>
        <p:nvSpPr>
          <p:cNvPr id="74" name="Text 72"/>
          <p:cNvSpPr/>
          <p:nvPr/>
        </p:nvSpPr>
        <p:spPr>
          <a:xfrm>
            <a:off x="393192" y="4636008"/>
            <a:ext cx="2816352" cy="283464"/>
          </a:xfrm>
          <a:prstGeom prst="rect">
            <a:avLst/>
          </a:prstGeom>
          <a:noFill/>
          <a:ln/>
        </p:spPr>
        <p:txBody>
          <a:bodyPr wrap="square" rtlCol="0" anchor="ctr"/>
          <a:lstStyle/>
          <a:p>
            <a:pPr indent="0" marL="0">
              <a:buNone/>
            </a:pPr>
            <a:r>
              <a:rPr lang="en-US" sz="1050" b="1" dirty="0">
                <a:solidFill>
                  <a:srgbClr val="CCFF00"/>
                </a:solidFill>
                <a:latin typeface="Calibri" pitchFamily="34" charset="0"/>
                <a:ea typeface="Calibri" pitchFamily="34" charset="-122"/>
                <a:cs typeface="Calibri" pitchFamily="34" charset="-120"/>
              </a:rPr>
              <a:t>PROFIT FOR THE YEAR</a:t>
            </a:r>
            <a:endParaRPr lang="en-US" sz="1050" dirty="0"/>
          </a:p>
        </p:txBody>
      </p:sp>
      <p:sp>
        <p:nvSpPr>
          <p:cNvPr id="75" name="Text 73"/>
          <p:cNvSpPr/>
          <p:nvPr/>
        </p:nvSpPr>
        <p:spPr>
          <a:xfrm>
            <a:off x="3346704" y="4636008"/>
            <a:ext cx="2468880" cy="283464"/>
          </a:xfrm>
          <a:prstGeom prst="rect">
            <a:avLst/>
          </a:prstGeom>
          <a:noFill/>
          <a:ln/>
        </p:spPr>
        <p:txBody>
          <a:bodyPr wrap="square" rtlCol="0" anchor="ctr"/>
          <a:lstStyle/>
          <a:p>
            <a:pPr indent="0" marL="0">
              <a:buNone/>
            </a:pPr>
            <a:r>
              <a:rPr lang="en-US" sz="950" b="1" dirty="0">
                <a:solidFill>
                  <a:srgbClr val="CCFF00"/>
                </a:solidFill>
                <a:latin typeface="Calibri" pitchFamily="34" charset="0"/>
                <a:ea typeface="Calibri" pitchFamily="34" charset="-122"/>
                <a:cs typeface="Calibri" pitchFamily="34" charset="-120"/>
              </a:rPr>
              <a:t>2,128</a:t>
            </a:r>
            <a:endParaRPr lang="en-US" sz="950" dirty="0"/>
          </a:p>
        </p:txBody>
      </p:sp>
      <p:sp>
        <p:nvSpPr>
          <p:cNvPr id="76" name="Text 74"/>
          <p:cNvSpPr/>
          <p:nvPr/>
        </p:nvSpPr>
        <p:spPr>
          <a:xfrm>
            <a:off x="5952744" y="4636008"/>
            <a:ext cx="2468880" cy="283464"/>
          </a:xfrm>
          <a:prstGeom prst="rect">
            <a:avLst/>
          </a:prstGeom>
          <a:noFill/>
          <a:ln/>
        </p:spPr>
        <p:txBody>
          <a:bodyPr wrap="square" rtlCol="0" anchor="ctr"/>
          <a:lstStyle/>
          <a:p>
            <a:pPr indent="0" marL="0">
              <a:buNone/>
            </a:pPr>
            <a:r>
              <a:rPr lang="en-US" sz="950" b="1" dirty="0">
                <a:solidFill>
                  <a:srgbClr val="CCFF00"/>
                </a:solidFill>
                <a:latin typeface="Calibri" pitchFamily="34" charset="0"/>
                <a:ea typeface="Calibri" pitchFamily="34" charset="-122"/>
                <a:cs typeface="Calibri" pitchFamily="34" charset="-120"/>
              </a:rPr>
              <a:t>2,128</a:t>
            </a:r>
            <a:endParaRPr lang="en-US" sz="950" dirty="0"/>
          </a:p>
        </p:txBody>
      </p:sp>
      <p:sp>
        <p:nvSpPr>
          <p:cNvPr id="77" name="Text 75"/>
          <p:cNvSpPr/>
          <p:nvPr/>
        </p:nvSpPr>
        <p:spPr>
          <a:xfrm>
            <a:off x="320040" y="4800600"/>
            <a:ext cx="8229600" cy="228600"/>
          </a:xfrm>
          <a:prstGeom prst="rect">
            <a:avLst/>
          </a:prstGeom>
          <a:noFill/>
          <a:ln/>
        </p:spPr>
        <p:txBody>
          <a:bodyPr wrap="square" rtlCol="0" anchor="ctr"/>
          <a:lstStyle/>
          <a:p>
            <a:pPr indent="0" marL="0">
              <a:buNone/>
            </a:pPr>
            <a:r>
              <a:rPr lang="en-US" sz="900" i="1" dirty="0">
                <a:solidFill>
                  <a:srgbClr val="888888"/>
                </a:solidFill>
                <a:latin typeface="Calibri" pitchFamily="34" charset="0"/>
                <a:ea typeface="Calibri" pitchFamily="34" charset="-122"/>
                <a:cs typeface="Calibri" pitchFamily="34" charset="-120"/>
              </a:rPr>
              <a:t>Highlighted cells = reclassified or newly required items under IFRS 18</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IFRS 18 Training Session</dc:title>
  <dc:subject>PptxGenJS Presentation</dc:subject>
  <dc:creator>Usman – Deloitte Large &amp; Complex Corporates</dc:creator>
  <cp:lastModifiedBy>Usman – Deloitte Large &amp; Complex Corporates</cp:lastModifiedBy>
  <cp:revision>1</cp:revision>
  <dcterms:created xsi:type="dcterms:W3CDTF">2026-06-24T09:06:30Z</dcterms:created>
  <dcterms:modified xsi:type="dcterms:W3CDTF">2026-06-24T09:06:30Z</dcterms:modified>
</cp:coreProperties>
</file>