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143" d="100"/>
          <a:sy n="143" d="100"/>
        </p:scale>
        <p:origin x="6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Qureshi, Usman" userId="dd2df816-6249-4b8a-8f41-8eb7ad58b800" providerId="ADAL" clId="{8F3D5CE3-75DA-4672-BE9C-254616282B37}"/>
    <pc:docChg chg="undo redo custSel modSld">
      <pc:chgData name="Qureshi, Usman" userId="dd2df816-6249-4b8a-8f41-8eb7ad58b800" providerId="ADAL" clId="{8F3D5CE3-75DA-4672-BE9C-254616282B37}" dt="2026-06-24T12:06:07.462" v="212" actId="20577"/>
      <pc:docMkLst>
        <pc:docMk/>
      </pc:docMkLst>
      <pc:sldChg chg="modSp mod">
        <pc:chgData name="Qureshi, Usman" userId="dd2df816-6249-4b8a-8f41-8eb7ad58b800" providerId="ADAL" clId="{8F3D5CE3-75DA-4672-BE9C-254616282B37}" dt="2026-06-24T12:06:07.462" v="212" actId="20577"/>
        <pc:sldMkLst>
          <pc:docMk/>
          <pc:sldMk cId="0" sldId="256"/>
        </pc:sldMkLst>
        <pc:spChg chg="mod">
          <ac:chgData name="Qureshi, Usman" userId="dd2df816-6249-4b8a-8f41-8eb7ad58b800" providerId="ADAL" clId="{8F3D5CE3-75DA-4672-BE9C-254616282B37}" dt="2026-06-24T12:06:07.462" v="212" actId="20577"/>
          <ac:spMkLst>
            <pc:docMk/>
            <pc:sldMk cId="0" sldId="256"/>
            <ac:spMk id="20" creationId="{00000000-0000-0000-0000-000000000000}"/>
          </ac:spMkLst>
        </pc:spChg>
      </pc:sldChg>
      <pc:sldChg chg="modSp mod">
        <pc:chgData name="Qureshi, Usman" userId="dd2df816-6249-4b8a-8f41-8eb7ad58b800" providerId="ADAL" clId="{8F3D5CE3-75DA-4672-BE9C-254616282B37}" dt="2026-06-24T12:03:21.704" v="126" actId="14100"/>
        <pc:sldMkLst>
          <pc:docMk/>
          <pc:sldMk cId="0" sldId="259"/>
        </pc:sldMkLst>
        <pc:spChg chg="mod">
          <ac:chgData name="Qureshi, Usman" userId="dd2df816-6249-4b8a-8f41-8eb7ad58b800" providerId="ADAL" clId="{8F3D5CE3-75DA-4672-BE9C-254616282B37}" dt="2026-06-24T12:03:21.704" v="126" actId="14100"/>
          <ac:spMkLst>
            <pc:docMk/>
            <pc:sldMk cId="0" sldId="259"/>
            <ac:spMk id="31" creationId="{00000000-0000-0000-0000-000000000000}"/>
          </ac:spMkLst>
        </pc:spChg>
        <pc:spChg chg="mod">
          <ac:chgData name="Qureshi, Usman" userId="dd2df816-6249-4b8a-8f41-8eb7ad58b800" providerId="ADAL" clId="{8F3D5CE3-75DA-4672-BE9C-254616282B37}" dt="2026-06-24T12:03:12.185" v="125" actId="1036"/>
          <ac:spMkLst>
            <pc:docMk/>
            <pc:sldMk cId="0" sldId="259"/>
            <ac:spMk id="33" creationId="{00000000-0000-0000-0000-000000000000}"/>
          </ac:spMkLst>
        </pc:spChg>
        <pc:picChg chg="mod">
          <ac:chgData name="Qureshi, Usman" userId="dd2df816-6249-4b8a-8f41-8eb7ad58b800" providerId="ADAL" clId="{8F3D5CE3-75DA-4672-BE9C-254616282B37}" dt="2026-06-24T12:03:12.185" v="125" actId="1036"/>
          <ac:picMkLst>
            <pc:docMk/>
            <pc:sldMk cId="0" sldId="259"/>
            <ac:picMk id="32" creationId="{00000000-0000-0000-0000-000000000000}"/>
          </ac:picMkLst>
        </pc:picChg>
      </pc:sldChg>
      <pc:sldChg chg="modSp mod">
        <pc:chgData name="Qureshi, Usman" userId="dd2df816-6249-4b8a-8f41-8eb7ad58b800" providerId="ADAL" clId="{8F3D5CE3-75DA-4672-BE9C-254616282B37}" dt="2026-06-24T12:02:31.270" v="95" actId="1035"/>
        <pc:sldMkLst>
          <pc:docMk/>
          <pc:sldMk cId="0" sldId="260"/>
        </pc:sldMkLst>
        <pc:spChg chg="mod">
          <ac:chgData name="Qureshi, Usman" userId="dd2df816-6249-4b8a-8f41-8eb7ad58b800" providerId="ADAL" clId="{8F3D5CE3-75DA-4672-BE9C-254616282B37}" dt="2026-06-24T12:02:22.955" v="88" actId="1035"/>
          <ac:spMkLst>
            <pc:docMk/>
            <pc:sldMk cId="0" sldId="260"/>
            <ac:spMk id="2"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3"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4"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5"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7"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22"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24"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28"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30" creationId="{00000000-0000-0000-0000-000000000000}"/>
          </ac:spMkLst>
        </pc:spChg>
        <pc:spChg chg="mod">
          <ac:chgData name="Qureshi, Usman" userId="dd2df816-6249-4b8a-8f41-8eb7ad58b800" providerId="ADAL" clId="{8F3D5CE3-75DA-4672-BE9C-254616282B37}" dt="2026-06-24T12:02:31.270" v="95" actId="1035"/>
          <ac:spMkLst>
            <pc:docMk/>
            <pc:sldMk cId="0" sldId="260"/>
            <ac:spMk id="33" creationId="{00000000-0000-0000-0000-000000000000}"/>
          </ac:spMkLst>
        </pc:spChg>
        <pc:spChg chg="mod">
          <ac:chgData name="Qureshi, Usman" userId="dd2df816-6249-4b8a-8f41-8eb7ad58b800" providerId="ADAL" clId="{8F3D5CE3-75DA-4672-BE9C-254616282B37}" dt="2026-06-24T12:02:22.955" v="88" actId="1035"/>
          <ac:spMkLst>
            <pc:docMk/>
            <pc:sldMk cId="0" sldId="260"/>
            <ac:spMk id="35" creationId="{00000000-0000-0000-0000-000000000000}"/>
          </ac:spMkLst>
        </pc:spChg>
      </pc:sldChg>
      <pc:sldChg chg="modSp mod">
        <pc:chgData name="Qureshi, Usman" userId="dd2df816-6249-4b8a-8f41-8eb7ad58b800" providerId="ADAL" clId="{8F3D5CE3-75DA-4672-BE9C-254616282B37}" dt="2026-06-24T12:04:17.751" v="130" actId="14100"/>
        <pc:sldMkLst>
          <pc:docMk/>
          <pc:sldMk cId="0" sldId="263"/>
        </pc:sldMkLst>
        <pc:spChg chg="mod">
          <ac:chgData name="Qureshi, Usman" userId="dd2df816-6249-4b8a-8f41-8eb7ad58b800" providerId="ADAL" clId="{8F3D5CE3-75DA-4672-BE9C-254616282B37}" dt="2026-06-24T12:03:58.838" v="127" actId="255"/>
          <ac:spMkLst>
            <pc:docMk/>
            <pc:sldMk cId="0" sldId="263"/>
            <ac:spMk id="4" creationId="{00000000-0000-0000-0000-000000000000}"/>
          </ac:spMkLst>
        </pc:spChg>
        <pc:spChg chg="mod">
          <ac:chgData name="Qureshi, Usman" userId="dd2df816-6249-4b8a-8f41-8eb7ad58b800" providerId="ADAL" clId="{8F3D5CE3-75DA-4672-BE9C-254616282B37}" dt="2026-06-24T12:04:06.855" v="128" actId="1076"/>
          <ac:spMkLst>
            <pc:docMk/>
            <pc:sldMk cId="0" sldId="263"/>
            <ac:spMk id="5" creationId="{00000000-0000-0000-0000-000000000000}"/>
          </ac:spMkLst>
        </pc:spChg>
        <pc:graphicFrameChg chg="mod modGraphic">
          <ac:chgData name="Qureshi, Usman" userId="dd2df816-6249-4b8a-8f41-8eb7ad58b800" providerId="ADAL" clId="{8F3D5CE3-75DA-4672-BE9C-254616282B37}" dt="2026-06-24T12:04:17.751" v="130" actId="14100"/>
          <ac:graphicFrameMkLst>
            <pc:docMk/>
            <pc:sldMk cId="0" sldId="263"/>
            <ac:graphicFrameMk id="9" creationId="{00000000-0000-0000-0000-000000000000}"/>
          </ac:graphicFrameMkLst>
        </pc:graphicFrameChg>
      </pc:sldChg>
      <pc:sldChg chg="modSp mod">
        <pc:chgData name="Qureshi, Usman" userId="dd2df816-6249-4b8a-8f41-8eb7ad58b800" providerId="ADAL" clId="{8F3D5CE3-75DA-4672-BE9C-254616282B37}" dt="2026-06-24T12:01:45.850" v="75" actId="20577"/>
        <pc:sldMkLst>
          <pc:docMk/>
          <pc:sldMk cId="0" sldId="269"/>
        </pc:sldMkLst>
        <pc:spChg chg="mod">
          <ac:chgData name="Qureshi, Usman" userId="dd2df816-6249-4b8a-8f41-8eb7ad58b800" providerId="ADAL" clId="{8F3D5CE3-75DA-4672-BE9C-254616282B37}" dt="2026-06-24T12:01:45.850" v="75" actId="20577"/>
          <ac:spMkLst>
            <pc:docMk/>
            <pc:sldMk cId="0" sldId="269"/>
            <ac:spMk id="10" creationId="{00000000-0000-0000-0000-000000000000}"/>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pt idx="0">
                  <c:v>Old FRS 102</c:v>
                </c:pt>
              </c:strCache>
            </c:strRef>
          </c:tx>
          <c:spPr>
            <a:solidFill>
              <a:srgbClr val="FF4D4D"/>
            </a:solidFill>
            <a:effectLst/>
          </c:spPr>
          <c:invertIfNegative val="0"/>
          <c:dLbls>
            <c:numFmt formatCode="#,##0" sourceLinked="0"/>
            <c:spPr>
              <a:noFill/>
              <a:ln>
                <a:noFill/>
              </a:ln>
              <a:effectLst/>
            </c:spPr>
            <c:txPr>
              <a:bodyPr/>
              <a:lstStyle/>
              <a:p>
                <a:pPr>
                  <a:defRPr sz="800" b="0" i="0" u="none" strike="noStrike">
                    <a:solidFill>
                      <a:srgbClr val="080808"/>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EBITDA</c:v>
                </c:pt>
                <c:pt idx="1">
                  <c:v>Net Debt/EBITDA</c:v>
                </c:pt>
                <c:pt idx="2">
                  <c:v>Interest Cover</c:v>
                </c:pt>
                <c:pt idx="3">
                  <c:v>ROCE (%)</c:v>
                </c:pt>
              </c:strCache>
            </c:strRef>
          </c:cat>
          <c:val>
            <c:numRef>
              <c:f>Sheet1!$B$2:$B$5</c:f>
              <c:numCache>
                <c:formatCode>General</c:formatCode>
                <c:ptCount val="4"/>
                <c:pt idx="0">
                  <c:v>1100</c:v>
                </c:pt>
                <c:pt idx="1">
                  <c:v>1.8</c:v>
                </c:pt>
                <c:pt idx="2">
                  <c:v>6.9</c:v>
                </c:pt>
                <c:pt idx="3">
                  <c:v>19.7</c:v>
                </c:pt>
              </c:numCache>
            </c:numRef>
          </c:val>
          <c:extLst>
            <c:ext xmlns:c16="http://schemas.microsoft.com/office/drawing/2014/chart" uri="{C3380CC4-5D6E-409C-BE32-E72D297353CC}">
              <c16:uniqueId val="{00000000-1BE0-4BCF-8DF7-84E9C1FFFAB5}"/>
            </c:ext>
          </c:extLst>
        </c:ser>
        <c:ser>
          <c:idx val="1"/>
          <c:order val="1"/>
          <c:tx>
            <c:strRef>
              <c:f>Sheet1!$C$1</c:f>
              <c:strCache>
                <c:ptCount val="1"/>
                <c:pt idx="0">
                  <c:v>New FRS 102</c:v>
                </c:pt>
              </c:strCache>
            </c:strRef>
          </c:tx>
          <c:spPr>
            <a:solidFill>
              <a:srgbClr val="C8F400"/>
            </a:solidFill>
            <a:effectLst/>
          </c:spPr>
          <c:invertIfNegative val="0"/>
          <c:dLbls>
            <c:numFmt formatCode="#,##0" sourceLinked="0"/>
            <c:spPr>
              <a:noFill/>
              <a:ln>
                <a:noFill/>
              </a:ln>
              <a:effectLst/>
            </c:spPr>
            <c:txPr>
              <a:bodyPr/>
              <a:lstStyle/>
              <a:p>
                <a:pPr>
                  <a:defRPr sz="800" b="0" i="0" u="none" strike="noStrike">
                    <a:solidFill>
                      <a:srgbClr val="080808"/>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EBITDA</c:v>
                </c:pt>
                <c:pt idx="1">
                  <c:v>Net Debt/EBITDA</c:v>
                </c:pt>
                <c:pt idx="2">
                  <c:v>Interest Cover</c:v>
                </c:pt>
                <c:pt idx="3">
                  <c:v>ROCE (%)</c:v>
                </c:pt>
              </c:strCache>
            </c:strRef>
          </c:cat>
          <c:val>
            <c:numRef>
              <c:f>Sheet1!$C$2:$C$5</c:f>
              <c:numCache>
                <c:formatCode>General</c:formatCode>
                <c:ptCount val="4"/>
                <c:pt idx="0">
                  <c:v>1800</c:v>
                </c:pt>
                <c:pt idx="1">
                  <c:v>3.4</c:v>
                </c:pt>
                <c:pt idx="2">
                  <c:v>2.5</c:v>
                </c:pt>
                <c:pt idx="3">
                  <c:v>14.2</c:v>
                </c:pt>
              </c:numCache>
            </c:numRef>
          </c:val>
          <c:extLst>
            <c:ext xmlns:c16="http://schemas.microsoft.com/office/drawing/2014/chart" uri="{C3380CC4-5D6E-409C-BE32-E72D297353CC}">
              <c16:uniqueId val="{00000001-1BE0-4BCF-8DF7-84E9C1FFFAB5}"/>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CCCCCC"/>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333333"/>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CCCCCC"/>
                </a:solidFill>
                <a:latin typeface="Arial"/>
              </a:defRPr>
            </a:pPr>
            <a:endParaRPr lang="en-US"/>
          </a:p>
        </c:txPr>
        <c:crossAx val="2094734554"/>
        <c:crosses val="autoZero"/>
        <c:crossBetween val="between"/>
      </c:valAx>
      <c:spPr>
        <a:noFill/>
        <a:ln>
          <a:noFill/>
        </a:ln>
        <a:effectLst/>
      </c:spPr>
    </c:plotArea>
    <c:legend>
      <c:legendPos val="r"/>
      <c:overlay val="0"/>
      <c:txPr>
        <a:bodyPr/>
        <a:lstStyle/>
        <a:p>
          <a:pPr>
            <a:defRPr>
              <a:solidFill>
                <a:srgbClr val="CCCCCC"/>
              </a:solidFill>
            </a:defRPr>
          </a:pPr>
          <a:endParaRPr lang="en-US"/>
        </a:p>
      </c:txPr>
    </c:legend>
    <c:plotVisOnly val="1"/>
    <c:dispBlanksAs val="span"/>
    <c:showDLblsOverMax val="1"/>
  </c:chart>
  <c:spPr>
    <a:solidFill>
      <a:srgbClr val="191919"/>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9833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delegates. This session covers the three most impactful amendments to FRS 102 effective for accounting periods beginning on or after 1 January 2026. We'll use Marks &amp; Spencer Group plc as our worked example.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ratio. Emphasise to bankers/analysts in the room: covenant headroom calculations must be rerun. Many debt agreements use IFRS-aligned definitions now anyway, but check your facility agreements.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Poll the room: which approach is your organisation planning? Larger groups tend toward full retrospective for investor relations purposes. SMEs lean toward modified.</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Stress: if you have not started the diagnostic, you are already late. Many organisations underestimated the data extraction effort for lease schedules.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floor. Common questions: (1) Do subsidiaries filing under FRS 102 need to change too? Yes. (2) What about groups that also file IFRS at group level? Systems may already be compliant but statutory accounts need separate work.</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Distribute the handout pack including the M&amp;S worked example with full workings. Remind delegates to complete the post-session feedback form.</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agenda. Total session: approximately 90 minutes including the case study workshop.</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Emphasise that this is mandatory, not optional. Companies that have already adopted voluntarily (some FTSE 350 subsidiaries) can share learnings.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5-step model replaces the old 'risks and rewards' test. For M&amp;S this is significant for its Sparks loyalty programme and gift card breakage income.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retailers like M&amp;S with thousands of store leases, this is the single largest balance sheet impact. Right-of-Use assets can be in the billions.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ECL model is the most complex change for financial instruments. Provision matrices can be used as a practical expedient for trade receivables.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M&amp;S is ideal: high street retailer, massive lease portfolio (retail property), loyalty scheme (Sparks), and financial instruments (FX hedges). All three amendments bite hard.</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 Net equity barely moves (−£10m) because the ROU asset and lease liability largely net off. But leverage ratios and EBITDA change dramatically.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EBITDA improves by ~£680m (lease costs move below EBIT), but PBT falls by £150m. Analysts and lenders will need to rebase their models.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731520" y="-731520"/>
            <a:ext cx="3200400" cy="3200400"/>
          </a:xfrm>
          <a:prstGeom prst="ellipse">
            <a:avLst/>
          </a:prstGeom>
          <a:solidFill>
            <a:srgbClr val="C8F400">
              <a:alpha val="12000"/>
            </a:srgbClr>
          </a:solidFill>
          <a:ln w="12700">
            <a:solidFill>
              <a:srgbClr val="C8F400"/>
            </a:solidFill>
            <a:prstDash val="solid"/>
          </a:ln>
        </p:spPr>
        <p:txBody>
          <a:bodyPr/>
          <a:lstStyle/>
          <a:p>
            <a:endParaRPr lang="en-GB"/>
          </a:p>
        </p:txBody>
      </p:sp>
      <p:sp>
        <p:nvSpPr>
          <p:cNvPr id="3" name="Shape 1"/>
          <p:cNvSpPr/>
          <p:nvPr/>
        </p:nvSpPr>
        <p:spPr>
          <a:xfrm>
            <a:off x="6858000" y="2926080"/>
            <a:ext cx="3657600" cy="3657600"/>
          </a:xfrm>
          <a:prstGeom prst="ellipse">
            <a:avLst/>
          </a:prstGeom>
          <a:solidFill>
            <a:srgbClr val="C8F400">
              <a:alpha val="8000"/>
            </a:srgbClr>
          </a:solidFill>
          <a:ln w="6350">
            <a:solidFill>
              <a:srgbClr val="333333"/>
            </a:solidFill>
            <a:prstDash val="solid"/>
          </a:ln>
        </p:spPr>
        <p:txBody>
          <a:bodyPr/>
          <a:lstStyle/>
          <a:p>
            <a:endParaRPr lang="en-GB"/>
          </a:p>
        </p:txBody>
      </p:sp>
      <p:sp>
        <p:nvSpPr>
          <p:cNvPr id="4" name="Shape 2"/>
          <p:cNvSpPr/>
          <p:nvPr/>
        </p:nvSpPr>
        <p:spPr>
          <a:xfrm>
            <a:off x="0" y="4663440"/>
            <a:ext cx="9144000" cy="480060"/>
          </a:xfrm>
          <a:prstGeom prst="rect">
            <a:avLst/>
          </a:prstGeom>
          <a:solidFill>
            <a:srgbClr val="191919"/>
          </a:solidFill>
          <a:ln w="12700">
            <a:solidFill>
              <a:srgbClr val="000000"/>
            </a:solidFill>
            <a:prstDash val="solid"/>
          </a:ln>
        </p:spPr>
        <p:txBody>
          <a:bodyPr/>
          <a:lstStyle/>
          <a:p>
            <a:endParaRPr lang="en-GB"/>
          </a:p>
        </p:txBody>
      </p:sp>
      <p:sp>
        <p:nvSpPr>
          <p:cNvPr id="5" name="Shape 3"/>
          <p:cNvSpPr/>
          <p:nvPr/>
        </p:nvSpPr>
        <p:spPr>
          <a:xfrm>
            <a:off x="3383280" y="411480"/>
            <a:ext cx="1371600" cy="256032"/>
          </a:xfrm>
          <a:prstGeom prst="roundRect">
            <a:avLst>
              <a:gd name="adj" fmla="val 17857"/>
            </a:avLst>
          </a:prstGeom>
          <a:solidFill>
            <a:srgbClr val="C8F400"/>
          </a:solidFill>
          <a:ln/>
        </p:spPr>
        <p:txBody>
          <a:bodyPr/>
          <a:lstStyle/>
          <a:p>
            <a:endParaRPr lang="en-GB"/>
          </a:p>
        </p:txBody>
      </p:sp>
      <p:sp>
        <p:nvSpPr>
          <p:cNvPr id="6" name="Text 4"/>
          <p:cNvSpPr/>
          <p:nvPr/>
        </p:nvSpPr>
        <p:spPr>
          <a:xfrm>
            <a:off x="3383280" y="411480"/>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TRAINING SESSION</a:t>
            </a:r>
            <a:endParaRPr lang="en-US" sz="900" dirty="0"/>
          </a:p>
        </p:txBody>
      </p:sp>
      <p:sp>
        <p:nvSpPr>
          <p:cNvPr id="7" name="Text 5"/>
          <p:cNvSpPr/>
          <p:nvPr/>
        </p:nvSpPr>
        <p:spPr>
          <a:xfrm>
            <a:off x="548640" y="731520"/>
            <a:ext cx="8046720" cy="1097280"/>
          </a:xfrm>
          <a:prstGeom prst="rect">
            <a:avLst/>
          </a:prstGeom>
          <a:noFill/>
          <a:ln/>
        </p:spPr>
        <p:txBody>
          <a:bodyPr wrap="square" rtlCol="0" anchor="ctr"/>
          <a:lstStyle/>
          <a:p>
            <a:pPr marL="0" indent="0" algn="ctr">
              <a:buNone/>
            </a:pPr>
            <a:r>
              <a:rPr lang="en-US" sz="6400" b="1" kern="0" spc="800" dirty="0">
                <a:solidFill>
                  <a:srgbClr val="C8F400"/>
                </a:solidFill>
              </a:rPr>
              <a:t>FRS 102</a:t>
            </a:r>
            <a:endParaRPr lang="en-US" sz="6400" dirty="0"/>
          </a:p>
        </p:txBody>
      </p:sp>
      <p:sp>
        <p:nvSpPr>
          <p:cNvPr id="8" name="Text 6"/>
          <p:cNvSpPr/>
          <p:nvPr/>
        </p:nvSpPr>
        <p:spPr>
          <a:xfrm>
            <a:off x="548640" y="1783080"/>
            <a:ext cx="8046720" cy="640080"/>
          </a:xfrm>
          <a:prstGeom prst="rect">
            <a:avLst/>
          </a:prstGeom>
          <a:noFill/>
          <a:ln/>
        </p:spPr>
        <p:txBody>
          <a:bodyPr wrap="square" rtlCol="0" anchor="ctr"/>
          <a:lstStyle/>
          <a:p>
            <a:pPr marL="0" indent="0" algn="ctr">
              <a:buNone/>
            </a:pPr>
            <a:r>
              <a:rPr lang="en-US" sz="2600" dirty="0">
                <a:solidFill>
                  <a:srgbClr val="FFFFFF"/>
                </a:solidFill>
              </a:rPr>
              <a:t>Amendments &amp; Updates</a:t>
            </a:r>
            <a:endParaRPr lang="en-US" sz="2600" dirty="0"/>
          </a:p>
        </p:txBody>
      </p:sp>
      <p:sp>
        <p:nvSpPr>
          <p:cNvPr id="9" name="Shape 7"/>
          <p:cNvSpPr/>
          <p:nvPr/>
        </p:nvSpPr>
        <p:spPr>
          <a:xfrm>
            <a:off x="1828800" y="2514600"/>
            <a:ext cx="5486400" cy="0"/>
          </a:xfrm>
          <a:prstGeom prst="line">
            <a:avLst/>
          </a:prstGeom>
          <a:noFill/>
          <a:ln w="19050">
            <a:solidFill>
              <a:srgbClr val="C8F400"/>
            </a:solidFill>
            <a:prstDash val="solid"/>
          </a:ln>
        </p:spPr>
        <p:txBody>
          <a:bodyPr/>
          <a:lstStyle/>
          <a:p>
            <a:endParaRPr lang="en-GB"/>
          </a:p>
        </p:txBody>
      </p:sp>
      <p:sp>
        <p:nvSpPr>
          <p:cNvPr id="10" name="Text 8"/>
          <p:cNvSpPr/>
          <p:nvPr/>
        </p:nvSpPr>
        <p:spPr>
          <a:xfrm>
            <a:off x="548640" y="2651760"/>
            <a:ext cx="8046720" cy="457200"/>
          </a:xfrm>
          <a:prstGeom prst="rect">
            <a:avLst/>
          </a:prstGeom>
          <a:noFill/>
          <a:ln/>
        </p:spPr>
        <p:txBody>
          <a:bodyPr wrap="square" rtlCol="0" anchor="ctr"/>
          <a:lstStyle/>
          <a:p>
            <a:pPr marL="0" indent="0" algn="ctr">
              <a:buNone/>
            </a:pPr>
            <a:r>
              <a:rPr lang="en-US" sz="1400" i="1" dirty="0">
                <a:solidFill>
                  <a:srgbClr val="888888"/>
                </a:solidFill>
              </a:rPr>
              <a:t>What's Changing, Why It Matters &amp; How to Prepare</a:t>
            </a:r>
            <a:endParaRPr lang="en-US" sz="1400" dirty="0"/>
          </a:p>
        </p:txBody>
      </p:sp>
      <p:sp>
        <p:nvSpPr>
          <p:cNvPr id="11" name="Shape 9"/>
          <p:cNvSpPr/>
          <p:nvPr/>
        </p:nvSpPr>
        <p:spPr>
          <a:xfrm>
            <a:off x="1371600" y="3246120"/>
            <a:ext cx="201168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2" name="Text 10"/>
          <p:cNvSpPr/>
          <p:nvPr/>
        </p:nvSpPr>
        <p:spPr>
          <a:xfrm>
            <a:off x="1371600" y="3291840"/>
            <a:ext cx="2011680" cy="548640"/>
          </a:xfrm>
          <a:prstGeom prst="rect">
            <a:avLst/>
          </a:prstGeom>
          <a:noFill/>
          <a:ln/>
        </p:spPr>
        <p:txBody>
          <a:bodyPr wrap="square" rtlCol="0" anchor="ctr"/>
          <a:lstStyle/>
          <a:p>
            <a:pPr marL="0" indent="0" algn="ctr">
              <a:buNone/>
            </a:pPr>
            <a:r>
              <a:rPr lang="en-US" sz="2000" b="1" dirty="0">
                <a:solidFill>
                  <a:srgbClr val="C8F400"/>
                </a:solidFill>
              </a:rPr>
              <a:t>2026</a:t>
            </a:r>
            <a:endParaRPr lang="en-US" sz="2000" dirty="0"/>
          </a:p>
        </p:txBody>
      </p:sp>
      <p:sp>
        <p:nvSpPr>
          <p:cNvPr id="13" name="Text 11"/>
          <p:cNvSpPr/>
          <p:nvPr/>
        </p:nvSpPr>
        <p:spPr>
          <a:xfrm>
            <a:off x="1371600" y="3749040"/>
            <a:ext cx="2011680" cy="320040"/>
          </a:xfrm>
          <a:prstGeom prst="rect">
            <a:avLst/>
          </a:prstGeom>
          <a:noFill/>
          <a:ln/>
        </p:spPr>
        <p:txBody>
          <a:bodyPr wrap="square" rtlCol="0" anchor="ctr"/>
          <a:lstStyle/>
          <a:p>
            <a:pPr marL="0" indent="0" algn="ctr">
              <a:buNone/>
            </a:pPr>
            <a:r>
              <a:rPr lang="en-US" sz="1000" dirty="0">
                <a:solidFill>
                  <a:srgbClr val="888888"/>
                </a:solidFill>
              </a:rPr>
              <a:t>Effective Date</a:t>
            </a:r>
            <a:endParaRPr lang="en-US" sz="1000" dirty="0"/>
          </a:p>
        </p:txBody>
      </p:sp>
      <p:sp>
        <p:nvSpPr>
          <p:cNvPr id="14" name="Shape 12"/>
          <p:cNvSpPr/>
          <p:nvPr/>
        </p:nvSpPr>
        <p:spPr>
          <a:xfrm>
            <a:off x="3931920" y="3246120"/>
            <a:ext cx="201168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5" name="Text 13"/>
          <p:cNvSpPr/>
          <p:nvPr/>
        </p:nvSpPr>
        <p:spPr>
          <a:xfrm>
            <a:off x="3931920" y="3291840"/>
            <a:ext cx="2011680" cy="548640"/>
          </a:xfrm>
          <a:prstGeom prst="rect">
            <a:avLst/>
          </a:prstGeom>
          <a:noFill/>
          <a:ln/>
        </p:spPr>
        <p:txBody>
          <a:bodyPr wrap="square" rtlCol="0" anchor="ctr"/>
          <a:lstStyle/>
          <a:p>
            <a:pPr marL="0" indent="0" algn="ctr">
              <a:buNone/>
            </a:pPr>
            <a:r>
              <a:rPr lang="en-US" sz="2000" b="1" dirty="0">
                <a:solidFill>
                  <a:srgbClr val="C8F400"/>
                </a:solidFill>
              </a:rPr>
              <a:t>3 Major</a:t>
            </a:r>
            <a:endParaRPr lang="en-US" sz="2000" dirty="0"/>
          </a:p>
        </p:txBody>
      </p:sp>
      <p:sp>
        <p:nvSpPr>
          <p:cNvPr id="16" name="Text 14"/>
          <p:cNvSpPr/>
          <p:nvPr/>
        </p:nvSpPr>
        <p:spPr>
          <a:xfrm>
            <a:off x="3931920" y="3749040"/>
            <a:ext cx="2011680" cy="320040"/>
          </a:xfrm>
          <a:prstGeom prst="rect">
            <a:avLst/>
          </a:prstGeom>
          <a:noFill/>
          <a:ln/>
        </p:spPr>
        <p:txBody>
          <a:bodyPr wrap="square" rtlCol="0" anchor="ctr"/>
          <a:lstStyle/>
          <a:p>
            <a:pPr marL="0" indent="0" algn="ctr">
              <a:buNone/>
            </a:pPr>
            <a:r>
              <a:rPr lang="en-US" sz="1000" dirty="0">
                <a:solidFill>
                  <a:srgbClr val="888888"/>
                </a:solidFill>
              </a:rPr>
              <a:t>Topic Areas</a:t>
            </a:r>
            <a:endParaRPr lang="en-US" sz="1000" dirty="0"/>
          </a:p>
        </p:txBody>
      </p:sp>
      <p:sp>
        <p:nvSpPr>
          <p:cNvPr id="17" name="Shape 15"/>
          <p:cNvSpPr/>
          <p:nvPr/>
        </p:nvSpPr>
        <p:spPr>
          <a:xfrm>
            <a:off x="6492240" y="3246120"/>
            <a:ext cx="201168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8" name="Text 16"/>
          <p:cNvSpPr/>
          <p:nvPr/>
        </p:nvSpPr>
        <p:spPr>
          <a:xfrm>
            <a:off x="6492240" y="3291840"/>
            <a:ext cx="2011680" cy="548640"/>
          </a:xfrm>
          <a:prstGeom prst="rect">
            <a:avLst/>
          </a:prstGeom>
          <a:noFill/>
          <a:ln/>
        </p:spPr>
        <p:txBody>
          <a:bodyPr wrap="square" rtlCol="0" anchor="ctr"/>
          <a:lstStyle/>
          <a:p>
            <a:pPr marL="0" indent="0" algn="ctr">
              <a:buNone/>
            </a:pPr>
            <a:r>
              <a:rPr lang="en-US" sz="2000" b="1" dirty="0">
                <a:solidFill>
                  <a:srgbClr val="C8F400"/>
                </a:solidFill>
              </a:rPr>
              <a:t>~25%</a:t>
            </a:r>
            <a:endParaRPr lang="en-US" sz="2000" dirty="0"/>
          </a:p>
        </p:txBody>
      </p:sp>
      <p:sp>
        <p:nvSpPr>
          <p:cNvPr id="19" name="Text 17"/>
          <p:cNvSpPr/>
          <p:nvPr/>
        </p:nvSpPr>
        <p:spPr>
          <a:xfrm>
            <a:off x="6492240" y="3749040"/>
            <a:ext cx="2011680" cy="320040"/>
          </a:xfrm>
          <a:prstGeom prst="rect">
            <a:avLst/>
          </a:prstGeom>
          <a:noFill/>
          <a:ln/>
        </p:spPr>
        <p:txBody>
          <a:bodyPr wrap="square" rtlCol="0" anchor="ctr"/>
          <a:lstStyle/>
          <a:p>
            <a:pPr marL="0" indent="0" algn="ctr">
              <a:buNone/>
            </a:pPr>
            <a:r>
              <a:rPr lang="en-US" sz="1000" dirty="0">
                <a:solidFill>
                  <a:srgbClr val="888888"/>
                </a:solidFill>
              </a:rPr>
              <a:t>P&amp;L Impact</a:t>
            </a:r>
            <a:endParaRPr lang="en-US" sz="1000" dirty="0"/>
          </a:p>
        </p:txBody>
      </p:sp>
      <p:sp>
        <p:nvSpPr>
          <p:cNvPr id="20" name="Text 18"/>
          <p:cNvSpPr/>
          <p:nvPr/>
        </p:nvSpPr>
        <p:spPr>
          <a:xfrm>
            <a:off x="0" y="4709160"/>
            <a:ext cx="9144000" cy="347472"/>
          </a:xfrm>
          <a:prstGeom prst="rect">
            <a:avLst/>
          </a:prstGeom>
          <a:noFill/>
          <a:ln/>
        </p:spPr>
        <p:txBody>
          <a:bodyPr wrap="square" rtlCol="0" anchor="ctr"/>
          <a:lstStyle/>
          <a:p>
            <a:pPr marL="0" indent="0" algn="ctr">
              <a:buNone/>
            </a:pPr>
            <a:r>
              <a:rPr lang="en-US" sz="900" i="1" dirty="0">
                <a:solidFill>
                  <a:srgbClr val="888888"/>
                </a:solidFill>
              </a:rPr>
              <a:t>Prepared by: Usman, Deloitte Large &amp; Complex Consumer Sector  |  June 2026  |  For training purposes only</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56032"/>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56032"/>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CASE STUDY</a:t>
            </a:r>
            <a:endParaRPr lang="en-US" sz="900" dirty="0"/>
          </a:p>
        </p:txBody>
      </p:sp>
      <p:sp>
        <p:nvSpPr>
          <p:cNvPr id="4" name="Text 2"/>
          <p:cNvSpPr/>
          <p:nvPr/>
        </p:nvSpPr>
        <p:spPr>
          <a:xfrm>
            <a:off x="457200" y="548640"/>
            <a:ext cx="8229600" cy="457200"/>
          </a:xfrm>
          <a:prstGeom prst="rect">
            <a:avLst/>
          </a:prstGeom>
          <a:noFill/>
          <a:ln/>
        </p:spPr>
        <p:txBody>
          <a:bodyPr wrap="square" rtlCol="0" anchor="ctr"/>
          <a:lstStyle/>
          <a:p>
            <a:pPr marL="0" indent="0">
              <a:buNone/>
            </a:pPr>
            <a:r>
              <a:rPr lang="en-US" sz="2200" b="1" dirty="0">
                <a:solidFill>
                  <a:srgbClr val="FFFFFF"/>
                </a:solidFill>
              </a:rPr>
              <a:t>KPI &amp; Ratio Impact — M&amp;S Group</a:t>
            </a:r>
            <a:endParaRPr lang="en-US" sz="2200" dirty="0"/>
          </a:p>
        </p:txBody>
      </p:sp>
      <p:sp>
        <p:nvSpPr>
          <p:cNvPr id="5" name="Shape 3"/>
          <p:cNvSpPr/>
          <p:nvPr/>
        </p:nvSpPr>
        <p:spPr>
          <a:xfrm>
            <a:off x="347472" y="1188720"/>
            <a:ext cx="2011680" cy="25603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6" name="Text 4"/>
          <p:cNvSpPr/>
          <p:nvPr/>
        </p:nvSpPr>
        <p:spPr>
          <a:xfrm>
            <a:off x="347472" y="1261872"/>
            <a:ext cx="2011680" cy="365760"/>
          </a:xfrm>
          <a:prstGeom prst="rect">
            <a:avLst/>
          </a:prstGeom>
          <a:noFill/>
          <a:ln/>
        </p:spPr>
        <p:txBody>
          <a:bodyPr wrap="square" rtlCol="0" anchor="ctr"/>
          <a:lstStyle/>
          <a:p>
            <a:pPr marL="0" indent="0" algn="ctr">
              <a:buNone/>
            </a:pPr>
            <a:r>
              <a:rPr lang="en-US" sz="1100" b="1" dirty="0">
                <a:solidFill>
                  <a:srgbClr val="C8F400"/>
                </a:solidFill>
              </a:rPr>
              <a:t>EBITDA</a:t>
            </a:r>
            <a:endParaRPr lang="en-US" sz="1100" dirty="0"/>
          </a:p>
        </p:txBody>
      </p:sp>
      <p:sp>
        <p:nvSpPr>
          <p:cNvPr id="7" name="Shape 5"/>
          <p:cNvSpPr/>
          <p:nvPr/>
        </p:nvSpPr>
        <p:spPr>
          <a:xfrm>
            <a:off x="484632" y="1627632"/>
            <a:ext cx="1737360" cy="0"/>
          </a:xfrm>
          <a:prstGeom prst="line">
            <a:avLst/>
          </a:prstGeom>
          <a:noFill/>
          <a:ln w="6350">
            <a:solidFill>
              <a:srgbClr val="333333"/>
            </a:solidFill>
            <a:prstDash val="solid"/>
          </a:ln>
        </p:spPr>
        <p:txBody>
          <a:bodyPr/>
          <a:lstStyle/>
          <a:p>
            <a:endParaRPr lang="en-GB"/>
          </a:p>
        </p:txBody>
      </p:sp>
      <p:sp>
        <p:nvSpPr>
          <p:cNvPr id="8" name="Text 6"/>
          <p:cNvSpPr/>
          <p:nvPr/>
        </p:nvSpPr>
        <p:spPr>
          <a:xfrm>
            <a:off x="347472" y="1691640"/>
            <a:ext cx="2011680" cy="228600"/>
          </a:xfrm>
          <a:prstGeom prst="rect">
            <a:avLst/>
          </a:prstGeom>
          <a:noFill/>
          <a:ln/>
        </p:spPr>
        <p:txBody>
          <a:bodyPr wrap="square" rtlCol="0" anchor="ctr"/>
          <a:lstStyle/>
          <a:p>
            <a:pPr marL="0" indent="0" algn="ctr">
              <a:buNone/>
            </a:pPr>
            <a:r>
              <a:rPr lang="en-US" sz="900" dirty="0">
                <a:solidFill>
                  <a:srgbClr val="888888"/>
                </a:solidFill>
              </a:rPr>
              <a:t>Old</a:t>
            </a:r>
            <a:endParaRPr lang="en-US" sz="900" dirty="0"/>
          </a:p>
        </p:txBody>
      </p:sp>
      <p:sp>
        <p:nvSpPr>
          <p:cNvPr id="9" name="Text 7"/>
          <p:cNvSpPr/>
          <p:nvPr/>
        </p:nvSpPr>
        <p:spPr>
          <a:xfrm>
            <a:off x="347472" y="1920240"/>
            <a:ext cx="2011680" cy="457200"/>
          </a:xfrm>
          <a:prstGeom prst="rect">
            <a:avLst/>
          </a:prstGeom>
          <a:noFill/>
          <a:ln/>
        </p:spPr>
        <p:txBody>
          <a:bodyPr wrap="square" rtlCol="0" anchor="ctr"/>
          <a:lstStyle/>
          <a:p>
            <a:pPr marL="0" indent="0" algn="ctr">
              <a:buNone/>
            </a:pPr>
            <a:r>
              <a:rPr lang="en-US" sz="1600" b="1" dirty="0">
                <a:solidFill>
                  <a:srgbClr val="FF4D4D"/>
                </a:solidFill>
              </a:rPr>
              <a:t>£1.1bn</a:t>
            </a:r>
            <a:endParaRPr lang="en-US" sz="1600" dirty="0"/>
          </a:p>
        </p:txBody>
      </p:sp>
      <p:pic>
        <p:nvPicPr>
          <p:cNvPr id="10" name="Image 0" descr="preencoded.png"/>
          <p:cNvPicPr>
            <a:picLocks noChangeAspect="1"/>
          </p:cNvPicPr>
          <p:nvPr/>
        </p:nvPicPr>
        <p:blipFill>
          <a:blip r:embed="rId3"/>
          <a:stretch>
            <a:fillRect/>
          </a:stretch>
        </p:blipFill>
        <p:spPr>
          <a:xfrm rot="16200000">
            <a:off x="1124712" y="2423160"/>
            <a:ext cx="274320" cy="274320"/>
          </a:xfrm>
          <a:prstGeom prst="rect">
            <a:avLst/>
          </a:prstGeom>
        </p:spPr>
      </p:pic>
      <p:sp>
        <p:nvSpPr>
          <p:cNvPr id="11" name="Text 8"/>
          <p:cNvSpPr/>
          <p:nvPr/>
        </p:nvSpPr>
        <p:spPr>
          <a:xfrm>
            <a:off x="347472" y="2724912"/>
            <a:ext cx="2011680" cy="228600"/>
          </a:xfrm>
          <a:prstGeom prst="rect">
            <a:avLst/>
          </a:prstGeom>
          <a:noFill/>
          <a:ln/>
        </p:spPr>
        <p:txBody>
          <a:bodyPr wrap="square" rtlCol="0" anchor="ctr"/>
          <a:lstStyle/>
          <a:p>
            <a:pPr marL="0" indent="0" algn="ctr">
              <a:buNone/>
            </a:pPr>
            <a:r>
              <a:rPr lang="en-US" sz="900" dirty="0">
                <a:solidFill>
                  <a:srgbClr val="888888"/>
                </a:solidFill>
              </a:rPr>
              <a:t>New</a:t>
            </a:r>
            <a:endParaRPr lang="en-US" sz="900" dirty="0"/>
          </a:p>
        </p:txBody>
      </p:sp>
      <p:sp>
        <p:nvSpPr>
          <p:cNvPr id="12" name="Text 9"/>
          <p:cNvSpPr/>
          <p:nvPr/>
        </p:nvSpPr>
        <p:spPr>
          <a:xfrm>
            <a:off x="347472" y="2953512"/>
            <a:ext cx="2011680" cy="457200"/>
          </a:xfrm>
          <a:prstGeom prst="rect">
            <a:avLst/>
          </a:prstGeom>
          <a:noFill/>
          <a:ln/>
        </p:spPr>
        <p:txBody>
          <a:bodyPr wrap="square" rtlCol="0" anchor="ctr"/>
          <a:lstStyle/>
          <a:p>
            <a:pPr marL="0" indent="0" algn="ctr">
              <a:buNone/>
            </a:pPr>
            <a:r>
              <a:rPr lang="en-US" sz="1600" b="1" dirty="0">
                <a:solidFill>
                  <a:srgbClr val="C8F400"/>
                </a:solidFill>
              </a:rPr>
              <a:t>£1.8bn</a:t>
            </a:r>
            <a:endParaRPr lang="en-US" sz="1600" dirty="0"/>
          </a:p>
        </p:txBody>
      </p:sp>
      <p:sp>
        <p:nvSpPr>
          <p:cNvPr id="13" name="Text 10"/>
          <p:cNvSpPr/>
          <p:nvPr/>
        </p:nvSpPr>
        <p:spPr>
          <a:xfrm>
            <a:off x="438912" y="3456432"/>
            <a:ext cx="1828800" cy="502920"/>
          </a:xfrm>
          <a:prstGeom prst="rect">
            <a:avLst/>
          </a:prstGeom>
          <a:noFill/>
          <a:ln/>
        </p:spPr>
        <p:txBody>
          <a:bodyPr wrap="square" rtlCol="0" anchor="ctr"/>
          <a:lstStyle/>
          <a:p>
            <a:pPr marL="0" indent="0" algn="ctr">
              <a:buNone/>
            </a:pPr>
            <a:r>
              <a:rPr lang="en-US" sz="850" i="1" dirty="0">
                <a:solidFill>
                  <a:srgbClr val="888888"/>
                </a:solidFill>
              </a:rPr>
              <a:t>Lease rent removed from opex</a:t>
            </a:r>
            <a:endParaRPr lang="en-US" sz="850" dirty="0"/>
          </a:p>
        </p:txBody>
      </p:sp>
      <p:sp>
        <p:nvSpPr>
          <p:cNvPr id="14" name="Shape 11"/>
          <p:cNvSpPr/>
          <p:nvPr/>
        </p:nvSpPr>
        <p:spPr>
          <a:xfrm>
            <a:off x="2496312" y="1188720"/>
            <a:ext cx="2011680" cy="25603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5" name="Text 12"/>
          <p:cNvSpPr/>
          <p:nvPr/>
        </p:nvSpPr>
        <p:spPr>
          <a:xfrm>
            <a:off x="2496312" y="1261872"/>
            <a:ext cx="2011680" cy="365760"/>
          </a:xfrm>
          <a:prstGeom prst="rect">
            <a:avLst/>
          </a:prstGeom>
          <a:noFill/>
          <a:ln/>
        </p:spPr>
        <p:txBody>
          <a:bodyPr wrap="square" rtlCol="0" anchor="ctr"/>
          <a:lstStyle/>
          <a:p>
            <a:pPr marL="0" indent="0" algn="ctr">
              <a:buNone/>
            </a:pPr>
            <a:r>
              <a:rPr lang="en-US" sz="1100" b="1" dirty="0">
                <a:solidFill>
                  <a:srgbClr val="C8F400"/>
                </a:solidFill>
              </a:rPr>
              <a:t>Net Debt / EBITDA</a:t>
            </a:r>
            <a:endParaRPr lang="en-US" sz="1100" dirty="0"/>
          </a:p>
        </p:txBody>
      </p:sp>
      <p:sp>
        <p:nvSpPr>
          <p:cNvPr id="16" name="Shape 13"/>
          <p:cNvSpPr/>
          <p:nvPr/>
        </p:nvSpPr>
        <p:spPr>
          <a:xfrm>
            <a:off x="2633472" y="1627632"/>
            <a:ext cx="1737360" cy="0"/>
          </a:xfrm>
          <a:prstGeom prst="line">
            <a:avLst/>
          </a:prstGeom>
          <a:noFill/>
          <a:ln w="6350">
            <a:solidFill>
              <a:srgbClr val="333333"/>
            </a:solidFill>
            <a:prstDash val="solid"/>
          </a:ln>
        </p:spPr>
        <p:txBody>
          <a:bodyPr/>
          <a:lstStyle/>
          <a:p>
            <a:endParaRPr lang="en-GB"/>
          </a:p>
        </p:txBody>
      </p:sp>
      <p:sp>
        <p:nvSpPr>
          <p:cNvPr id="17" name="Text 14"/>
          <p:cNvSpPr/>
          <p:nvPr/>
        </p:nvSpPr>
        <p:spPr>
          <a:xfrm>
            <a:off x="2496312" y="1691640"/>
            <a:ext cx="2011680" cy="228600"/>
          </a:xfrm>
          <a:prstGeom prst="rect">
            <a:avLst/>
          </a:prstGeom>
          <a:noFill/>
          <a:ln/>
        </p:spPr>
        <p:txBody>
          <a:bodyPr wrap="square" rtlCol="0" anchor="ctr"/>
          <a:lstStyle/>
          <a:p>
            <a:pPr marL="0" indent="0" algn="ctr">
              <a:buNone/>
            </a:pPr>
            <a:r>
              <a:rPr lang="en-US" sz="900" dirty="0">
                <a:solidFill>
                  <a:srgbClr val="888888"/>
                </a:solidFill>
              </a:rPr>
              <a:t>Old</a:t>
            </a:r>
            <a:endParaRPr lang="en-US" sz="900" dirty="0"/>
          </a:p>
        </p:txBody>
      </p:sp>
      <p:sp>
        <p:nvSpPr>
          <p:cNvPr id="18" name="Text 15"/>
          <p:cNvSpPr/>
          <p:nvPr/>
        </p:nvSpPr>
        <p:spPr>
          <a:xfrm>
            <a:off x="2496312" y="1920240"/>
            <a:ext cx="2011680" cy="457200"/>
          </a:xfrm>
          <a:prstGeom prst="rect">
            <a:avLst/>
          </a:prstGeom>
          <a:noFill/>
          <a:ln/>
        </p:spPr>
        <p:txBody>
          <a:bodyPr wrap="square" rtlCol="0" anchor="ctr"/>
          <a:lstStyle/>
          <a:p>
            <a:pPr marL="0" indent="0" algn="ctr">
              <a:buNone/>
            </a:pPr>
            <a:r>
              <a:rPr lang="en-US" sz="1600" b="1" dirty="0">
                <a:solidFill>
                  <a:srgbClr val="FF4D4D"/>
                </a:solidFill>
              </a:rPr>
              <a:t>1.8x</a:t>
            </a:r>
            <a:endParaRPr lang="en-US" sz="1600" dirty="0"/>
          </a:p>
        </p:txBody>
      </p:sp>
      <p:pic>
        <p:nvPicPr>
          <p:cNvPr id="19" name="Image 1" descr="preencoded.png"/>
          <p:cNvPicPr>
            <a:picLocks noChangeAspect="1"/>
          </p:cNvPicPr>
          <p:nvPr/>
        </p:nvPicPr>
        <p:blipFill>
          <a:blip r:embed="rId3"/>
          <a:stretch>
            <a:fillRect/>
          </a:stretch>
        </p:blipFill>
        <p:spPr>
          <a:xfrm rot="5400000">
            <a:off x="3273552" y="2423160"/>
            <a:ext cx="274320" cy="274320"/>
          </a:xfrm>
          <a:prstGeom prst="rect">
            <a:avLst/>
          </a:prstGeom>
        </p:spPr>
      </p:pic>
      <p:sp>
        <p:nvSpPr>
          <p:cNvPr id="20" name="Text 16"/>
          <p:cNvSpPr/>
          <p:nvPr/>
        </p:nvSpPr>
        <p:spPr>
          <a:xfrm>
            <a:off x="2496312" y="2724912"/>
            <a:ext cx="2011680" cy="228600"/>
          </a:xfrm>
          <a:prstGeom prst="rect">
            <a:avLst/>
          </a:prstGeom>
          <a:noFill/>
          <a:ln/>
        </p:spPr>
        <p:txBody>
          <a:bodyPr wrap="square" rtlCol="0" anchor="ctr"/>
          <a:lstStyle/>
          <a:p>
            <a:pPr marL="0" indent="0" algn="ctr">
              <a:buNone/>
            </a:pPr>
            <a:r>
              <a:rPr lang="en-US" sz="900" dirty="0">
                <a:solidFill>
                  <a:srgbClr val="888888"/>
                </a:solidFill>
              </a:rPr>
              <a:t>New</a:t>
            </a:r>
            <a:endParaRPr lang="en-US" sz="900" dirty="0"/>
          </a:p>
        </p:txBody>
      </p:sp>
      <p:sp>
        <p:nvSpPr>
          <p:cNvPr id="21" name="Text 17"/>
          <p:cNvSpPr/>
          <p:nvPr/>
        </p:nvSpPr>
        <p:spPr>
          <a:xfrm>
            <a:off x="2496312" y="2953512"/>
            <a:ext cx="2011680" cy="457200"/>
          </a:xfrm>
          <a:prstGeom prst="rect">
            <a:avLst/>
          </a:prstGeom>
          <a:noFill/>
          <a:ln/>
        </p:spPr>
        <p:txBody>
          <a:bodyPr wrap="square" rtlCol="0" anchor="ctr"/>
          <a:lstStyle/>
          <a:p>
            <a:pPr marL="0" indent="0" algn="ctr">
              <a:buNone/>
            </a:pPr>
            <a:r>
              <a:rPr lang="en-US" sz="1600" b="1" dirty="0">
                <a:solidFill>
                  <a:srgbClr val="C8F400"/>
                </a:solidFill>
              </a:rPr>
              <a:t>3.4x</a:t>
            </a:r>
            <a:endParaRPr lang="en-US" sz="1600" dirty="0"/>
          </a:p>
        </p:txBody>
      </p:sp>
      <p:sp>
        <p:nvSpPr>
          <p:cNvPr id="22" name="Text 18"/>
          <p:cNvSpPr/>
          <p:nvPr/>
        </p:nvSpPr>
        <p:spPr>
          <a:xfrm>
            <a:off x="2587752" y="3456432"/>
            <a:ext cx="1828800" cy="502920"/>
          </a:xfrm>
          <a:prstGeom prst="rect">
            <a:avLst/>
          </a:prstGeom>
          <a:noFill/>
          <a:ln/>
        </p:spPr>
        <p:txBody>
          <a:bodyPr wrap="square" rtlCol="0" anchor="ctr"/>
          <a:lstStyle/>
          <a:p>
            <a:pPr marL="0" indent="0" algn="ctr">
              <a:buNone/>
            </a:pPr>
            <a:r>
              <a:rPr lang="en-US" sz="850" i="1" dirty="0">
                <a:solidFill>
                  <a:srgbClr val="888888"/>
                </a:solidFill>
              </a:rPr>
              <a:t>Lease liabilities added to debt</a:t>
            </a:r>
            <a:endParaRPr lang="en-US" sz="850" dirty="0"/>
          </a:p>
        </p:txBody>
      </p:sp>
      <p:sp>
        <p:nvSpPr>
          <p:cNvPr id="23" name="Shape 19"/>
          <p:cNvSpPr/>
          <p:nvPr/>
        </p:nvSpPr>
        <p:spPr>
          <a:xfrm>
            <a:off x="4645152" y="1188720"/>
            <a:ext cx="2011680" cy="25603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4" name="Text 20"/>
          <p:cNvSpPr/>
          <p:nvPr/>
        </p:nvSpPr>
        <p:spPr>
          <a:xfrm>
            <a:off x="4645152" y="1261872"/>
            <a:ext cx="2011680" cy="365760"/>
          </a:xfrm>
          <a:prstGeom prst="rect">
            <a:avLst/>
          </a:prstGeom>
          <a:noFill/>
          <a:ln/>
        </p:spPr>
        <p:txBody>
          <a:bodyPr wrap="square" rtlCol="0" anchor="ctr"/>
          <a:lstStyle/>
          <a:p>
            <a:pPr marL="0" indent="0" algn="ctr">
              <a:buNone/>
            </a:pPr>
            <a:r>
              <a:rPr lang="en-US" sz="1100" b="1" dirty="0">
                <a:solidFill>
                  <a:srgbClr val="C8F400"/>
                </a:solidFill>
              </a:rPr>
              <a:t>Interest Cover</a:t>
            </a:r>
            <a:endParaRPr lang="en-US" sz="1100" dirty="0"/>
          </a:p>
        </p:txBody>
      </p:sp>
      <p:sp>
        <p:nvSpPr>
          <p:cNvPr id="25" name="Shape 21"/>
          <p:cNvSpPr/>
          <p:nvPr/>
        </p:nvSpPr>
        <p:spPr>
          <a:xfrm>
            <a:off x="4782312" y="1627632"/>
            <a:ext cx="1737360" cy="0"/>
          </a:xfrm>
          <a:prstGeom prst="line">
            <a:avLst/>
          </a:prstGeom>
          <a:noFill/>
          <a:ln w="6350">
            <a:solidFill>
              <a:srgbClr val="333333"/>
            </a:solidFill>
            <a:prstDash val="solid"/>
          </a:ln>
        </p:spPr>
        <p:txBody>
          <a:bodyPr/>
          <a:lstStyle/>
          <a:p>
            <a:endParaRPr lang="en-GB"/>
          </a:p>
        </p:txBody>
      </p:sp>
      <p:sp>
        <p:nvSpPr>
          <p:cNvPr id="26" name="Text 22"/>
          <p:cNvSpPr/>
          <p:nvPr/>
        </p:nvSpPr>
        <p:spPr>
          <a:xfrm>
            <a:off x="4645152" y="1691640"/>
            <a:ext cx="2011680" cy="228600"/>
          </a:xfrm>
          <a:prstGeom prst="rect">
            <a:avLst/>
          </a:prstGeom>
          <a:noFill/>
          <a:ln/>
        </p:spPr>
        <p:txBody>
          <a:bodyPr wrap="square" rtlCol="0" anchor="ctr"/>
          <a:lstStyle/>
          <a:p>
            <a:pPr marL="0" indent="0" algn="ctr">
              <a:buNone/>
            </a:pPr>
            <a:r>
              <a:rPr lang="en-US" sz="900" dirty="0">
                <a:solidFill>
                  <a:srgbClr val="888888"/>
                </a:solidFill>
              </a:rPr>
              <a:t>Old</a:t>
            </a:r>
            <a:endParaRPr lang="en-US" sz="900" dirty="0"/>
          </a:p>
        </p:txBody>
      </p:sp>
      <p:sp>
        <p:nvSpPr>
          <p:cNvPr id="27" name="Text 23"/>
          <p:cNvSpPr/>
          <p:nvPr/>
        </p:nvSpPr>
        <p:spPr>
          <a:xfrm>
            <a:off x="4645152" y="1920240"/>
            <a:ext cx="2011680" cy="457200"/>
          </a:xfrm>
          <a:prstGeom prst="rect">
            <a:avLst/>
          </a:prstGeom>
          <a:noFill/>
          <a:ln/>
        </p:spPr>
        <p:txBody>
          <a:bodyPr wrap="square" rtlCol="0" anchor="ctr"/>
          <a:lstStyle/>
          <a:p>
            <a:pPr marL="0" indent="0" algn="ctr">
              <a:buNone/>
            </a:pPr>
            <a:r>
              <a:rPr lang="en-US" sz="1600" b="1" dirty="0">
                <a:solidFill>
                  <a:srgbClr val="FF4D4D"/>
                </a:solidFill>
              </a:rPr>
              <a:t>6.9x</a:t>
            </a:r>
            <a:endParaRPr lang="en-US" sz="1600" dirty="0"/>
          </a:p>
        </p:txBody>
      </p:sp>
      <p:pic>
        <p:nvPicPr>
          <p:cNvPr id="28" name="Image 2" descr="preencoded.png"/>
          <p:cNvPicPr>
            <a:picLocks noChangeAspect="1"/>
          </p:cNvPicPr>
          <p:nvPr/>
        </p:nvPicPr>
        <p:blipFill>
          <a:blip r:embed="rId3"/>
          <a:stretch>
            <a:fillRect/>
          </a:stretch>
        </p:blipFill>
        <p:spPr>
          <a:xfrm rot="5400000">
            <a:off x="5422392" y="2423160"/>
            <a:ext cx="274320" cy="274320"/>
          </a:xfrm>
          <a:prstGeom prst="rect">
            <a:avLst/>
          </a:prstGeom>
        </p:spPr>
      </p:pic>
      <p:sp>
        <p:nvSpPr>
          <p:cNvPr id="29" name="Text 24"/>
          <p:cNvSpPr/>
          <p:nvPr/>
        </p:nvSpPr>
        <p:spPr>
          <a:xfrm>
            <a:off x="4645152" y="2724912"/>
            <a:ext cx="2011680" cy="228600"/>
          </a:xfrm>
          <a:prstGeom prst="rect">
            <a:avLst/>
          </a:prstGeom>
          <a:noFill/>
          <a:ln/>
        </p:spPr>
        <p:txBody>
          <a:bodyPr wrap="square" rtlCol="0" anchor="ctr"/>
          <a:lstStyle/>
          <a:p>
            <a:pPr marL="0" indent="0" algn="ctr">
              <a:buNone/>
            </a:pPr>
            <a:r>
              <a:rPr lang="en-US" sz="900" dirty="0">
                <a:solidFill>
                  <a:srgbClr val="888888"/>
                </a:solidFill>
              </a:rPr>
              <a:t>New</a:t>
            </a:r>
            <a:endParaRPr lang="en-US" sz="900" dirty="0"/>
          </a:p>
        </p:txBody>
      </p:sp>
      <p:sp>
        <p:nvSpPr>
          <p:cNvPr id="30" name="Text 25"/>
          <p:cNvSpPr/>
          <p:nvPr/>
        </p:nvSpPr>
        <p:spPr>
          <a:xfrm>
            <a:off x="4645152" y="2953512"/>
            <a:ext cx="2011680" cy="457200"/>
          </a:xfrm>
          <a:prstGeom prst="rect">
            <a:avLst/>
          </a:prstGeom>
          <a:noFill/>
          <a:ln/>
        </p:spPr>
        <p:txBody>
          <a:bodyPr wrap="square" rtlCol="0" anchor="ctr"/>
          <a:lstStyle/>
          <a:p>
            <a:pPr marL="0" indent="0" algn="ctr">
              <a:buNone/>
            </a:pPr>
            <a:r>
              <a:rPr lang="en-US" sz="1600" b="1" dirty="0">
                <a:solidFill>
                  <a:srgbClr val="C8F400"/>
                </a:solidFill>
              </a:rPr>
              <a:t>2.5x</a:t>
            </a:r>
            <a:endParaRPr lang="en-US" sz="1600" dirty="0"/>
          </a:p>
        </p:txBody>
      </p:sp>
      <p:sp>
        <p:nvSpPr>
          <p:cNvPr id="31" name="Text 26"/>
          <p:cNvSpPr/>
          <p:nvPr/>
        </p:nvSpPr>
        <p:spPr>
          <a:xfrm>
            <a:off x="4736592" y="3456432"/>
            <a:ext cx="1828800" cy="502920"/>
          </a:xfrm>
          <a:prstGeom prst="rect">
            <a:avLst/>
          </a:prstGeom>
          <a:noFill/>
          <a:ln/>
        </p:spPr>
        <p:txBody>
          <a:bodyPr wrap="square" rtlCol="0" anchor="ctr"/>
          <a:lstStyle/>
          <a:p>
            <a:pPr marL="0" indent="0" algn="ctr">
              <a:buNone/>
            </a:pPr>
            <a:r>
              <a:rPr lang="en-US" sz="850" i="1" dirty="0">
                <a:solidFill>
                  <a:srgbClr val="888888"/>
                </a:solidFill>
              </a:rPr>
              <a:t>Lease finance cost included</a:t>
            </a:r>
            <a:endParaRPr lang="en-US" sz="850" dirty="0"/>
          </a:p>
        </p:txBody>
      </p:sp>
      <p:sp>
        <p:nvSpPr>
          <p:cNvPr id="32" name="Shape 27"/>
          <p:cNvSpPr/>
          <p:nvPr/>
        </p:nvSpPr>
        <p:spPr>
          <a:xfrm>
            <a:off x="6793992" y="1188720"/>
            <a:ext cx="2011680" cy="25603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33" name="Text 28"/>
          <p:cNvSpPr/>
          <p:nvPr/>
        </p:nvSpPr>
        <p:spPr>
          <a:xfrm>
            <a:off x="6793992" y="1261872"/>
            <a:ext cx="2011680" cy="365760"/>
          </a:xfrm>
          <a:prstGeom prst="rect">
            <a:avLst/>
          </a:prstGeom>
          <a:noFill/>
          <a:ln/>
        </p:spPr>
        <p:txBody>
          <a:bodyPr wrap="square" rtlCol="0" anchor="ctr"/>
          <a:lstStyle/>
          <a:p>
            <a:pPr marL="0" indent="0" algn="ctr">
              <a:buNone/>
            </a:pPr>
            <a:r>
              <a:rPr lang="en-US" sz="1100" b="1" dirty="0">
                <a:solidFill>
                  <a:srgbClr val="C8F400"/>
                </a:solidFill>
              </a:rPr>
              <a:t>ROCE</a:t>
            </a:r>
            <a:endParaRPr lang="en-US" sz="1100" dirty="0"/>
          </a:p>
        </p:txBody>
      </p:sp>
      <p:sp>
        <p:nvSpPr>
          <p:cNvPr id="34" name="Shape 29"/>
          <p:cNvSpPr/>
          <p:nvPr/>
        </p:nvSpPr>
        <p:spPr>
          <a:xfrm>
            <a:off x="6931152" y="1627632"/>
            <a:ext cx="1737360" cy="0"/>
          </a:xfrm>
          <a:prstGeom prst="line">
            <a:avLst/>
          </a:prstGeom>
          <a:noFill/>
          <a:ln w="6350">
            <a:solidFill>
              <a:srgbClr val="333333"/>
            </a:solidFill>
            <a:prstDash val="solid"/>
          </a:ln>
        </p:spPr>
        <p:txBody>
          <a:bodyPr/>
          <a:lstStyle/>
          <a:p>
            <a:endParaRPr lang="en-GB"/>
          </a:p>
        </p:txBody>
      </p:sp>
      <p:sp>
        <p:nvSpPr>
          <p:cNvPr id="35" name="Text 30"/>
          <p:cNvSpPr/>
          <p:nvPr/>
        </p:nvSpPr>
        <p:spPr>
          <a:xfrm>
            <a:off x="6793992" y="1691640"/>
            <a:ext cx="2011680" cy="228600"/>
          </a:xfrm>
          <a:prstGeom prst="rect">
            <a:avLst/>
          </a:prstGeom>
          <a:noFill/>
          <a:ln/>
        </p:spPr>
        <p:txBody>
          <a:bodyPr wrap="square" rtlCol="0" anchor="ctr"/>
          <a:lstStyle/>
          <a:p>
            <a:pPr marL="0" indent="0" algn="ctr">
              <a:buNone/>
            </a:pPr>
            <a:r>
              <a:rPr lang="en-US" sz="900" dirty="0">
                <a:solidFill>
                  <a:srgbClr val="888888"/>
                </a:solidFill>
              </a:rPr>
              <a:t>Old</a:t>
            </a:r>
            <a:endParaRPr lang="en-US" sz="900" dirty="0"/>
          </a:p>
        </p:txBody>
      </p:sp>
      <p:sp>
        <p:nvSpPr>
          <p:cNvPr id="36" name="Text 31"/>
          <p:cNvSpPr/>
          <p:nvPr/>
        </p:nvSpPr>
        <p:spPr>
          <a:xfrm>
            <a:off x="6793992" y="1920240"/>
            <a:ext cx="2011680" cy="457200"/>
          </a:xfrm>
          <a:prstGeom prst="rect">
            <a:avLst/>
          </a:prstGeom>
          <a:noFill/>
          <a:ln/>
        </p:spPr>
        <p:txBody>
          <a:bodyPr wrap="square" rtlCol="0" anchor="ctr"/>
          <a:lstStyle/>
          <a:p>
            <a:pPr marL="0" indent="0" algn="ctr">
              <a:buNone/>
            </a:pPr>
            <a:r>
              <a:rPr lang="en-US" sz="1600" b="1" dirty="0">
                <a:solidFill>
                  <a:srgbClr val="FF4D4D"/>
                </a:solidFill>
              </a:rPr>
              <a:t>19.7%</a:t>
            </a:r>
            <a:endParaRPr lang="en-US" sz="1600" dirty="0"/>
          </a:p>
        </p:txBody>
      </p:sp>
      <p:pic>
        <p:nvPicPr>
          <p:cNvPr id="37" name="Image 3" descr="preencoded.png"/>
          <p:cNvPicPr>
            <a:picLocks noChangeAspect="1"/>
          </p:cNvPicPr>
          <p:nvPr/>
        </p:nvPicPr>
        <p:blipFill>
          <a:blip r:embed="rId3"/>
          <a:stretch>
            <a:fillRect/>
          </a:stretch>
        </p:blipFill>
        <p:spPr>
          <a:xfrm rot="5400000">
            <a:off x="7571232" y="2423160"/>
            <a:ext cx="274320" cy="274320"/>
          </a:xfrm>
          <a:prstGeom prst="rect">
            <a:avLst/>
          </a:prstGeom>
        </p:spPr>
      </p:pic>
      <p:sp>
        <p:nvSpPr>
          <p:cNvPr id="38" name="Text 32"/>
          <p:cNvSpPr/>
          <p:nvPr/>
        </p:nvSpPr>
        <p:spPr>
          <a:xfrm>
            <a:off x="6793992" y="2724912"/>
            <a:ext cx="2011680" cy="228600"/>
          </a:xfrm>
          <a:prstGeom prst="rect">
            <a:avLst/>
          </a:prstGeom>
          <a:noFill/>
          <a:ln/>
        </p:spPr>
        <p:txBody>
          <a:bodyPr wrap="square" rtlCol="0" anchor="ctr"/>
          <a:lstStyle/>
          <a:p>
            <a:pPr marL="0" indent="0" algn="ctr">
              <a:buNone/>
            </a:pPr>
            <a:r>
              <a:rPr lang="en-US" sz="900" dirty="0">
                <a:solidFill>
                  <a:srgbClr val="888888"/>
                </a:solidFill>
              </a:rPr>
              <a:t>New</a:t>
            </a:r>
            <a:endParaRPr lang="en-US" sz="900" dirty="0"/>
          </a:p>
        </p:txBody>
      </p:sp>
      <p:sp>
        <p:nvSpPr>
          <p:cNvPr id="39" name="Text 33"/>
          <p:cNvSpPr/>
          <p:nvPr/>
        </p:nvSpPr>
        <p:spPr>
          <a:xfrm>
            <a:off x="6793992" y="2953512"/>
            <a:ext cx="2011680" cy="457200"/>
          </a:xfrm>
          <a:prstGeom prst="rect">
            <a:avLst/>
          </a:prstGeom>
          <a:noFill/>
          <a:ln/>
        </p:spPr>
        <p:txBody>
          <a:bodyPr wrap="square" rtlCol="0" anchor="ctr"/>
          <a:lstStyle/>
          <a:p>
            <a:pPr marL="0" indent="0" algn="ctr">
              <a:buNone/>
            </a:pPr>
            <a:r>
              <a:rPr lang="en-US" sz="1600" b="1" dirty="0">
                <a:solidFill>
                  <a:srgbClr val="C8F400"/>
                </a:solidFill>
              </a:rPr>
              <a:t>14.2%</a:t>
            </a:r>
            <a:endParaRPr lang="en-US" sz="1600" dirty="0"/>
          </a:p>
        </p:txBody>
      </p:sp>
      <p:sp>
        <p:nvSpPr>
          <p:cNvPr id="40" name="Text 34"/>
          <p:cNvSpPr/>
          <p:nvPr/>
        </p:nvSpPr>
        <p:spPr>
          <a:xfrm>
            <a:off x="6885432" y="3456432"/>
            <a:ext cx="1828800" cy="502920"/>
          </a:xfrm>
          <a:prstGeom prst="rect">
            <a:avLst/>
          </a:prstGeom>
          <a:noFill/>
          <a:ln/>
        </p:spPr>
        <p:txBody>
          <a:bodyPr wrap="square" rtlCol="0" anchor="ctr"/>
          <a:lstStyle/>
          <a:p>
            <a:pPr marL="0" indent="0" algn="ctr">
              <a:buNone/>
            </a:pPr>
            <a:r>
              <a:rPr lang="en-US" sz="850" i="1" dirty="0">
                <a:solidFill>
                  <a:srgbClr val="888888"/>
                </a:solidFill>
              </a:rPr>
              <a:t>Higher capital base (ROU assets)</a:t>
            </a:r>
            <a:endParaRPr lang="en-US" sz="850" dirty="0"/>
          </a:p>
        </p:txBody>
      </p:sp>
      <p:graphicFrame>
        <p:nvGraphicFramePr>
          <p:cNvPr id="41" name="Chart 0"/>
          <p:cNvGraphicFramePr/>
          <p:nvPr/>
        </p:nvGraphicFramePr>
        <p:xfrm>
          <a:off x="347472" y="3794760"/>
          <a:ext cx="8412480" cy="109728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56032"/>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56032"/>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IMPLEMENTATION</a:t>
            </a:r>
            <a:endParaRPr lang="en-US" sz="900" dirty="0"/>
          </a:p>
        </p:txBody>
      </p:sp>
      <p:sp>
        <p:nvSpPr>
          <p:cNvPr id="4" name="Text 2"/>
          <p:cNvSpPr/>
          <p:nvPr/>
        </p:nvSpPr>
        <p:spPr>
          <a:xfrm>
            <a:off x="457200" y="548640"/>
            <a:ext cx="8229600" cy="457200"/>
          </a:xfrm>
          <a:prstGeom prst="rect">
            <a:avLst/>
          </a:prstGeom>
          <a:noFill/>
          <a:ln/>
        </p:spPr>
        <p:txBody>
          <a:bodyPr wrap="square" rtlCol="0" anchor="ctr"/>
          <a:lstStyle/>
          <a:p>
            <a:pPr marL="0" indent="0">
              <a:buNone/>
            </a:pPr>
            <a:r>
              <a:rPr lang="en-US" sz="2600" b="1" dirty="0">
                <a:solidFill>
                  <a:srgbClr val="FFFFFF"/>
                </a:solidFill>
              </a:rPr>
              <a:t>Transition Options</a:t>
            </a:r>
            <a:endParaRPr lang="en-US" sz="2600" dirty="0"/>
          </a:p>
        </p:txBody>
      </p:sp>
      <p:sp>
        <p:nvSpPr>
          <p:cNvPr id="5" name="Shape 3"/>
          <p:cNvSpPr/>
          <p:nvPr/>
        </p:nvSpPr>
        <p:spPr>
          <a:xfrm>
            <a:off x="347472" y="1143000"/>
            <a:ext cx="2743200" cy="374904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6" name="Shape 4"/>
          <p:cNvSpPr/>
          <p:nvPr/>
        </p:nvSpPr>
        <p:spPr>
          <a:xfrm>
            <a:off x="347472" y="1143000"/>
            <a:ext cx="2743200" cy="502920"/>
          </a:xfrm>
          <a:prstGeom prst="rect">
            <a:avLst/>
          </a:prstGeom>
          <a:solidFill>
            <a:srgbClr val="222222"/>
          </a:solidFill>
          <a:ln w="12700">
            <a:solidFill>
              <a:srgbClr val="000000"/>
            </a:solidFill>
            <a:prstDash val="solid"/>
          </a:ln>
        </p:spPr>
        <p:txBody>
          <a:bodyPr/>
          <a:lstStyle/>
          <a:p>
            <a:endParaRPr lang="en-GB"/>
          </a:p>
        </p:txBody>
      </p:sp>
      <p:sp>
        <p:nvSpPr>
          <p:cNvPr id="7" name="Text 5"/>
          <p:cNvSpPr/>
          <p:nvPr/>
        </p:nvSpPr>
        <p:spPr>
          <a:xfrm>
            <a:off x="347472" y="1143000"/>
            <a:ext cx="2743200" cy="502920"/>
          </a:xfrm>
          <a:prstGeom prst="rect">
            <a:avLst/>
          </a:prstGeom>
          <a:noFill/>
          <a:ln/>
        </p:spPr>
        <p:txBody>
          <a:bodyPr wrap="square" lIns="0" tIns="0" rIns="0" bIns="0" rtlCol="0" anchor="ctr"/>
          <a:lstStyle/>
          <a:p>
            <a:pPr marL="0" indent="0" algn="ctr">
              <a:buNone/>
            </a:pPr>
            <a:r>
              <a:rPr lang="en-US" sz="1300" b="1" dirty="0">
                <a:solidFill>
                  <a:srgbClr val="FFFFFF"/>
                </a:solidFill>
              </a:rPr>
              <a:t>Option A</a:t>
            </a:r>
            <a:endParaRPr lang="en-US" sz="1300" dirty="0"/>
          </a:p>
        </p:txBody>
      </p:sp>
      <p:sp>
        <p:nvSpPr>
          <p:cNvPr id="8" name="Text 6"/>
          <p:cNvSpPr/>
          <p:nvPr/>
        </p:nvSpPr>
        <p:spPr>
          <a:xfrm>
            <a:off x="438912" y="1719072"/>
            <a:ext cx="2560320" cy="320040"/>
          </a:xfrm>
          <a:prstGeom prst="rect">
            <a:avLst/>
          </a:prstGeom>
          <a:noFill/>
          <a:ln/>
        </p:spPr>
        <p:txBody>
          <a:bodyPr wrap="square" rtlCol="0" anchor="ctr"/>
          <a:lstStyle/>
          <a:p>
            <a:pPr marL="0" indent="0" algn="ctr">
              <a:buNone/>
            </a:pPr>
            <a:r>
              <a:rPr lang="en-US" sz="1100" b="1" dirty="0">
                <a:solidFill>
                  <a:srgbClr val="CCCCCC"/>
                </a:solidFill>
              </a:rPr>
              <a:t>Full Retrospective</a:t>
            </a:r>
            <a:endParaRPr lang="en-US" sz="1100" dirty="0"/>
          </a:p>
        </p:txBody>
      </p:sp>
      <p:sp>
        <p:nvSpPr>
          <p:cNvPr id="9" name="Text 7"/>
          <p:cNvSpPr/>
          <p:nvPr/>
        </p:nvSpPr>
        <p:spPr>
          <a:xfrm>
            <a:off x="438912" y="2084832"/>
            <a:ext cx="2560320" cy="822960"/>
          </a:xfrm>
          <a:prstGeom prst="rect">
            <a:avLst/>
          </a:prstGeom>
          <a:noFill/>
          <a:ln/>
        </p:spPr>
        <p:txBody>
          <a:bodyPr wrap="square" rtlCol="0" anchor="ctr"/>
          <a:lstStyle/>
          <a:p>
            <a:pPr marL="0" indent="0" algn="ctr">
              <a:buNone/>
            </a:pPr>
            <a:r>
              <a:rPr lang="en-US" sz="900" dirty="0">
                <a:solidFill>
                  <a:srgbClr val="888888"/>
                </a:solidFill>
              </a:rPr>
              <a:t>Restate all prior periods as if the new standard had always applied. Highest comparability — most work.</a:t>
            </a:r>
            <a:endParaRPr lang="en-US" sz="900" dirty="0"/>
          </a:p>
        </p:txBody>
      </p:sp>
      <p:sp>
        <p:nvSpPr>
          <p:cNvPr id="10" name="Shape 8"/>
          <p:cNvSpPr/>
          <p:nvPr/>
        </p:nvSpPr>
        <p:spPr>
          <a:xfrm>
            <a:off x="484632" y="2944368"/>
            <a:ext cx="2468880" cy="0"/>
          </a:xfrm>
          <a:prstGeom prst="line">
            <a:avLst/>
          </a:prstGeom>
          <a:noFill/>
          <a:ln w="6350">
            <a:solidFill>
              <a:srgbClr val="333333"/>
            </a:solidFill>
            <a:prstDash val="solid"/>
          </a:ln>
        </p:spPr>
        <p:txBody>
          <a:bodyPr/>
          <a:lstStyle/>
          <a:p>
            <a:endParaRPr lang="en-GB"/>
          </a:p>
        </p:txBody>
      </p:sp>
      <p:sp>
        <p:nvSpPr>
          <p:cNvPr id="11" name="Text 9"/>
          <p:cNvSpPr/>
          <p:nvPr/>
        </p:nvSpPr>
        <p:spPr>
          <a:xfrm>
            <a:off x="438912" y="3017520"/>
            <a:ext cx="2560320" cy="548640"/>
          </a:xfrm>
          <a:prstGeom prst="rect">
            <a:avLst/>
          </a:prstGeom>
          <a:noFill/>
          <a:ln/>
        </p:spPr>
        <p:txBody>
          <a:bodyPr wrap="square" rtlCol="0" anchor="ctr"/>
          <a:lstStyle/>
          <a:p>
            <a:pPr marL="0" indent="0">
              <a:buNone/>
            </a:pPr>
            <a:r>
              <a:rPr lang="en-US" sz="850" dirty="0">
                <a:solidFill>
                  <a:srgbClr val="66FF66"/>
                </a:solidFill>
              </a:rPr>
              <a:t>✓ Best comparability</a:t>
            </a:r>
            <a:endParaRPr lang="en-US" sz="850" dirty="0"/>
          </a:p>
          <a:p>
            <a:pPr marL="0" indent="0">
              <a:buNone/>
            </a:pPr>
            <a:r>
              <a:rPr lang="en-US" sz="850" dirty="0">
                <a:solidFill>
                  <a:srgbClr val="66FF66"/>
                </a:solidFill>
              </a:rPr>
              <a:t>✓ Clean story for investors</a:t>
            </a:r>
            <a:endParaRPr lang="en-US" sz="850" dirty="0"/>
          </a:p>
        </p:txBody>
      </p:sp>
      <p:sp>
        <p:nvSpPr>
          <p:cNvPr id="12" name="Text 10"/>
          <p:cNvSpPr/>
          <p:nvPr/>
        </p:nvSpPr>
        <p:spPr>
          <a:xfrm>
            <a:off x="438912" y="3611880"/>
            <a:ext cx="2560320" cy="548640"/>
          </a:xfrm>
          <a:prstGeom prst="rect">
            <a:avLst/>
          </a:prstGeom>
          <a:noFill/>
          <a:ln/>
        </p:spPr>
        <p:txBody>
          <a:bodyPr wrap="square" rtlCol="0" anchor="ctr"/>
          <a:lstStyle/>
          <a:p>
            <a:pPr marL="0" indent="0">
              <a:buNone/>
            </a:pPr>
            <a:r>
              <a:rPr lang="en-US" sz="850" dirty="0">
                <a:solidFill>
                  <a:srgbClr val="FF4D4D"/>
                </a:solidFill>
              </a:rPr>
              <a:t>✗ Maximum effort</a:t>
            </a:r>
            <a:endParaRPr lang="en-US" sz="850" dirty="0"/>
          </a:p>
          <a:p>
            <a:pPr marL="0" indent="0">
              <a:buNone/>
            </a:pPr>
            <a:r>
              <a:rPr lang="en-US" sz="850" dirty="0">
                <a:solidFill>
                  <a:srgbClr val="FF4D4D"/>
                </a:solidFill>
              </a:rPr>
              <a:t>✗ Requires full historical data</a:t>
            </a:r>
            <a:endParaRPr lang="en-US" sz="850" dirty="0"/>
          </a:p>
        </p:txBody>
      </p:sp>
      <p:sp>
        <p:nvSpPr>
          <p:cNvPr id="13" name="Shape 11"/>
          <p:cNvSpPr/>
          <p:nvPr/>
        </p:nvSpPr>
        <p:spPr>
          <a:xfrm>
            <a:off x="987552" y="4251960"/>
            <a:ext cx="1463040" cy="256032"/>
          </a:xfrm>
          <a:prstGeom prst="roundRect">
            <a:avLst>
              <a:gd name="adj" fmla="val 17857"/>
            </a:avLst>
          </a:prstGeom>
          <a:solidFill>
            <a:srgbClr val="FF4D4D">
              <a:alpha val="20000"/>
            </a:srgbClr>
          </a:solidFill>
          <a:ln/>
        </p:spPr>
        <p:txBody>
          <a:bodyPr/>
          <a:lstStyle/>
          <a:p>
            <a:endParaRPr lang="en-GB"/>
          </a:p>
        </p:txBody>
      </p:sp>
      <p:sp>
        <p:nvSpPr>
          <p:cNvPr id="14" name="Text 12"/>
          <p:cNvSpPr/>
          <p:nvPr/>
        </p:nvSpPr>
        <p:spPr>
          <a:xfrm>
            <a:off x="987552" y="4251960"/>
            <a:ext cx="1463040" cy="256032"/>
          </a:xfrm>
          <a:prstGeom prst="rect">
            <a:avLst/>
          </a:prstGeom>
          <a:noFill/>
          <a:ln/>
        </p:spPr>
        <p:txBody>
          <a:bodyPr wrap="square" lIns="0" tIns="0" rIns="0" bIns="0" rtlCol="0" anchor="ctr"/>
          <a:lstStyle/>
          <a:p>
            <a:pPr marL="0" indent="0" algn="ctr">
              <a:buNone/>
            </a:pPr>
            <a:r>
              <a:rPr lang="en-US" sz="900" b="1" dirty="0">
                <a:solidFill>
                  <a:srgbClr val="FF4D4D"/>
                </a:solidFill>
              </a:rPr>
              <a:t>Effort: HIGH</a:t>
            </a:r>
            <a:endParaRPr lang="en-US" sz="900" dirty="0"/>
          </a:p>
        </p:txBody>
      </p:sp>
      <p:sp>
        <p:nvSpPr>
          <p:cNvPr id="15" name="Shape 13"/>
          <p:cNvSpPr/>
          <p:nvPr/>
        </p:nvSpPr>
        <p:spPr>
          <a:xfrm>
            <a:off x="3227832" y="1143000"/>
            <a:ext cx="2743200" cy="374904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6" name="Shape 14"/>
          <p:cNvSpPr/>
          <p:nvPr/>
        </p:nvSpPr>
        <p:spPr>
          <a:xfrm>
            <a:off x="3227832" y="1143000"/>
            <a:ext cx="2743200" cy="502920"/>
          </a:xfrm>
          <a:prstGeom prst="rect">
            <a:avLst/>
          </a:prstGeom>
          <a:solidFill>
            <a:srgbClr val="C8F400"/>
          </a:solidFill>
          <a:ln w="12700">
            <a:solidFill>
              <a:srgbClr val="000000"/>
            </a:solidFill>
            <a:prstDash val="solid"/>
          </a:ln>
        </p:spPr>
        <p:txBody>
          <a:bodyPr/>
          <a:lstStyle/>
          <a:p>
            <a:endParaRPr lang="en-GB"/>
          </a:p>
        </p:txBody>
      </p:sp>
      <p:sp>
        <p:nvSpPr>
          <p:cNvPr id="17" name="Text 15"/>
          <p:cNvSpPr/>
          <p:nvPr/>
        </p:nvSpPr>
        <p:spPr>
          <a:xfrm>
            <a:off x="3227832" y="1143000"/>
            <a:ext cx="2743200" cy="502920"/>
          </a:xfrm>
          <a:prstGeom prst="rect">
            <a:avLst/>
          </a:prstGeom>
          <a:noFill/>
          <a:ln/>
        </p:spPr>
        <p:txBody>
          <a:bodyPr wrap="square" lIns="0" tIns="0" rIns="0" bIns="0" rtlCol="0" anchor="ctr"/>
          <a:lstStyle/>
          <a:p>
            <a:pPr marL="0" indent="0" algn="ctr">
              <a:buNone/>
            </a:pPr>
            <a:r>
              <a:rPr lang="en-US" sz="1300" b="1" dirty="0">
                <a:solidFill>
                  <a:srgbClr val="080808"/>
                </a:solidFill>
              </a:rPr>
              <a:t>Option B</a:t>
            </a:r>
            <a:endParaRPr lang="en-US" sz="1300" dirty="0"/>
          </a:p>
        </p:txBody>
      </p:sp>
      <p:sp>
        <p:nvSpPr>
          <p:cNvPr id="18" name="Text 16"/>
          <p:cNvSpPr/>
          <p:nvPr/>
        </p:nvSpPr>
        <p:spPr>
          <a:xfrm>
            <a:off x="3319272" y="1719072"/>
            <a:ext cx="2560320" cy="320040"/>
          </a:xfrm>
          <a:prstGeom prst="rect">
            <a:avLst/>
          </a:prstGeom>
          <a:noFill/>
          <a:ln/>
        </p:spPr>
        <p:txBody>
          <a:bodyPr wrap="square" rtlCol="0" anchor="ctr"/>
          <a:lstStyle/>
          <a:p>
            <a:pPr marL="0" indent="0" algn="ctr">
              <a:buNone/>
            </a:pPr>
            <a:r>
              <a:rPr lang="en-US" sz="1100" b="1" dirty="0">
                <a:solidFill>
                  <a:srgbClr val="C8F400"/>
                </a:solidFill>
              </a:rPr>
              <a:t>Modified Retrospective</a:t>
            </a:r>
            <a:endParaRPr lang="en-US" sz="1100" dirty="0"/>
          </a:p>
        </p:txBody>
      </p:sp>
      <p:sp>
        <p:nvSpPr>
          <p:cNvPr id="19" name="Text 17"/>
          <p:cNvSpPr/>
          <p:nvPr/>
        </p:nvSpPr>
        <p:spPr>
          <a:xfrm>
            <a:off x="3319272" y="2084832"/>
            <a:ext cx="2560320" cy="822960"/>
          </a:xfrm>
          <a:prstGeom prst="rect">
            <a:avLst/>
          </a:prstGeom>
          <a:noFill/>
          <a:ln/>
        </p:spPr>
        <p:txBody>
          <a:bodyPr wrap="square" rtlCol="0" anchor="ctr"/>
          <a:lstStyle/>
          <a:p>
            <a:pPr marL="0" indent="0" algn="ctr">
              <a:buNone/>
            </a:pPr>
            <a:r>
              <a:rPr lang="en-US" sz="900" dirty="0">
                <a:solidFill>
                  <a:srgbClr val="888888"/>
                </a:solidFill>
              </a:rPr>
              <a:t>Apply new rules from 1 Jan 2026. Cumulative adjustment to opening equity. Prior periods not restated.</a:t>
            </a:r>
            <a:endParaRPr lang="en-US" sz="900" dirty="0"/>
          </a:p>
        </p:txBody>
      </p:sp>
      <p:sp>
        <p:nvSpPr>
          <p:cNvPr id="20" name="Shape 18"/>
          <p:cNvSpPr/>
          <p:nvPr/>
        </p:nvSpPr>
        <p:spPr>
          <a:xfrm>
            <a:off x="3364992" y="2944368"/>
            <a:ext cx="2468880" cy="0"/>
          </a:xfrm>
          <a:prstGeom prst="line">
            <a:avLst/>
          </a:prstGeom>
          <a:noFill/>
          <a:ln w="6350">
            <a:solidFill>
              <a:srgbClr val="333333"/>
            </a:solidFill>
            <a:prstDash val="solid"/>
          </a:ln>
        </p:spPr>
        <p:txBody>
          <a:bodyPr/>
          <a:lstStyle/>
          <a:p>
            <a:endParaRPr lang="en-GB"/>
          </a:p>
        </p:txBody>
      </p:sp>
      <p:sp>
        <p:nvSpPr>
          <p:cNvPr id="21" name="Text 19"/>
          <p:cNvSpPr/>
          <p:nvPr/>
        </p:nvSpPr>
        <p:spPr>
          <a:xfrm>
            <a:off x="3319272" y="3017520"/>
            <a:ext cx="2560320" cy="548640"/>
          </a:xfrm>
          <a:prstGeom prst="rect">
            <a:avLst/>
          </a:prstGeom>
          <a:noFill/>
          <a:ln/>
        </p:spPr>
        <p:txBody>
          <a:bodyPr wrap="square" rtlCol="0" anchor="ctr"/>
          <a:lstStyle/>
          <a:p>
            <a:pPr marL="0" indent="0">
              <a:buNone/>
            </a:pPr>
            <a:r>
              <a:rPr lang="en-US" sz="850" dirty="0">
                <a:solidFill>
                  <a:srgbClr val="66FF66"/>
                </a:solidFill>
              </a:rPr>
              <a:t>✓ Less effort</a:t>
            </a:r>
            <a:endParaRPr lang="en-US" sz="850" dirty="0"/>
          </a:p>
          <a:p>
            <a:pPr marL="0" indent="0">
              <a:buNone/>
            </a:pPr>
            <a:r>
              <a:rPr lang="en-US" sz="850" dirty="0">
                <a:solidFill>
                  <a:srgbClr val="66FF66"/>
                </a:solidFill>
              </a:rPr>
              <a:t>✓ Opening equity adjustment only</a:t>
            </a:r>
            <a:endParaRPr lang="en-US" sz="850" dirty="0"/>
          </a:p>
        </p:txBody>
      </p:sp>
      <p:sp>
        <p:nvSpPr>
          <p:cNvPr id="22" name="Text 20"/>
          <p:cNvSpPr/>
          <p:nvPr/>
        </p:nvSpPr>
        <p:spPr>
          <a:xfrm>
            <a:off x="3319272" y="3611880"/>
            <a:ext cx="2560320" cy="548640"/>
          </a:xfrm>
          <a:prstGeom prst="rect">
            <a:avLst/>
          </a:prstGeom>
          <a:noFill/>
          <a:ln/>
        </p:spPr>
        <p:txBody>
          <a:bodyPr wrap="square" rtlCol="0" anchor="ctr"/>
          <a:lstStyle/>
          <a:p>
            <a:pPr marL="0" indent="0">
              <a:buNone/>
            </a:pPr>
            <a:r>
              <a:rPr lang="en-US" sz="850" dirty="0">
                <a:solidFill>
                  <a:srgbClr val="FF4D4D"/>
                </a:solidFill>
              </a:rPr>
              <a:t>✗ Year 1 comparatives on old basis</a:t>
            </a:r>
            <a:endParaRPr lang="en-US" sz="850" dirty="0"/>
          </a:p>
          <a:p>
            <a:pPr marL="0" indent="0">
              <a:buNone/>
            </a:pPr>
            <a:r>
              <a:rPr lang="en-US" sz="850" dirty="0">
                <a:solidFill>
                  <a:srgbClr val="FF4D4D"/>
                </a:solidFill>
              </a:rPr>
              <a:t>✗ Harder to explain</a:t>
            </a:r>
            <a:endParaRPr lang="en-US" sz="850" dirty="0"/>
          </a:p>
        </p:txBody>
      </p:sp>
      <p:sp>
        <p:nvSpPr>
          <p:cNvPr id="23" name="Shape 21"/>
          <p:cNvSpPr/>
          <p:nvPr/>
        </p:nvSpPr>
        <p:spPr>
          <a:xfrm>
            <a:off x="3867912" y="4251960"/>
            <a:ext cx="1463040" cy="256032"/>
          </a:xfrm>
          <a:prstGeom prst="roundRect">
            <a:avLst>
              <a:gd name="adj" fmla="val 17857"/>
            </a:avLst>
          </a:prstGeom>
          <a:solidFill>
            <a:srgbClr val="FFB347">
              <a:alpha val="20000"/>
            </a:srgbClr>
          </a:solidFill>
          <a:ln/>
        </p:spPr>
        <p:txBody>
          <a:bodyPr/>
          <a:lstStyle/>
          <a:p>
            <a:endParaRPr lang="en-GB"/>
          </a:p>
        </p:txBody>
      </p:sp>
      <p:sp>
        <p:nvSpPr>
          <p:cNvPr id="24" name="Text 22"/>
          <p:cNvSpPr/>
          <p:nvPr/>
        </p:nvSpPr>
        <p:spPr>
          <a:xfrm>
            <a:off x="3867912" y="4251960"/>
            <a:ext cx="1463040" cy="256032"/>
          </a:xfrm>
          <a:prstGeom prst="rect">
            <a:avLst/>
          </a:prstGeom>
          <a:noFill/>
          <a:ln/>
        </p:spPr>
        <p:txBody>
          <a:bodyPr wrap="square" lIns="0" tIns="0" rIns="0" bIns="0" rtlCol="0" anchor="ctr"/>
          <a:lstStyle/>
          <a:p>
            <a:pPr marL="0" indent="0" algn="ctr">
              <a:buNone/>
            </a:pPr>
            <a:r>
              <a:rPr lang="en-US" sz="900" b="1" dirty="0">
                <a:solidFill>
                  <a:srgbClr val="FFB347"/>
                </a:solidFill>
              </a:rPr>
              <a:t>Effort: MEDIUM</a:t>
            </a:r>
            <a:endParaRPr lang="en-US" sz="900" dirty="0"/>
          </a:p>
        </p:txBody>
      </p:sp>
      <p:sp>
        <p:nvSpPr>
          <p:cNvPr id="25" name="Shape 23"/>
          <p:cNvSpPr/>
          <p:nvPr/>
        </p:nvSpPr>
        <p:spPr>
          <a:xfrm>
            <a:off x="6108192" y="1143000"/>
            <a:ext cx="2743200" cy="374904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6" name="Shape 24"/>
          <p:cNvSpPr/>
          <p:nvPr/>
        </p:nvSpPr>
        <p:spPr>
          <a:xfrm>
            <a:off x="6108192" y="1143000"/>
            <a:ext cx="2743200" cy="502920"/>
          </a:xfrm>
          <a:prstGeom prst="rect">
            <a:avLst/>
          </a:prstGeom>
          <a:solidFill>
            <a:srgbClr val="222222"/>
          </a:solidFill>
          <a:ln w="12700">
            <a:solidFill>
              <a:srgbClr val="000000"/>
            </a:solidFill>
            <a:prstDash val="solid"/>
          </a:ln>
        </p:spPr>
        <p:txBody>
          <a:bodyPr/>
          <a:lstStyle/>
          <a:p>
            <a:endParaRPr lang="en-GB"/>
          </a:p>
        </p:txBody>
      </p:sp>
      <p:sp>
        <p:nvSpPr>
          <p:cNvPr id="27" name="Text 25"/>
          <p:cNvSpPr/>
          <p:nvPr/>
        </p:nvSpPr>
        <p:spPr>
          <a:xfrm>
            <a:off x="6108192" y="1143000"/>
            <a:ext cx="2743200" cy="502920"/>
          </a:xfrm>
          <a:prstGeom prst="rect">
            <a:avLst/>
          </a:prstGeom>
          <a:noFill/>
          <a:ln/>
        </p:spPr>
        <p:txBody>
          <a:bodyPr wrap="square" lIns="0" tIns="0" rIns="0" bIns="0" rtlCol="0" anchor="ctr"/>
          <a:lstStyle/>
          <a:p>
            <a:pPr marL="0" indent="0" algn="ctr">
              <a:buNone/>
            </a:pPr>
            <a:r>
              <a:rPr lang="en-US" sz="1300" b="1" dirty="0">
                <a:solidFill>
                  <a:srgbClr val="FFFFFF"/>
                </a:solidFill>
              </a:rPr>
              <a:t>Option C</a:t>
            </a:r>
            <a:endParaRPr lang="en-US" sz="1300" dirty="0"/>
          </a:p>
        </p:txBody>
      </p:sp>
      <p:sp>
        <p:nvSpPr>
          <p:cNvPr id="28" name="Text 26"/>
          <p:cNvSpPr/>
          <p:nvPr/>
        </p:nvSpPr>
        <p:spPr>
          <a:xfrm>
            <a:off x="6199632" y="1719072"/>
            <a:ext cx="2560320" cy="320040"/>
          </a:xfrm>
          <a:prstGeom prst="rect">
            <a:avLst/>
          </a:prstGeom>
          <a:noFill/>
          <a:ln/>
        </p:spPr>
        <p:txBody>
          <a:bodyPr wrap="square" rtlCol="0" anchor="ctr"/>
          <a:lstStyle/>
          <a:p>
            <a:pPr marL="0" indent="0" algn="ctr">
              <a:buNone/>
            </a:pPr>
            <a:r>
              <a:rPr lang="en-US" sz="1100" b="1" dirty="0">
                <a:solidFill>
                  <a:srgbClr val="CCCCCC"/>
                </a:solidFill>
              </a:rPr>
              <a:t>Practical Expedients</a:t>
            </a:r>
            <a:endParaRPr lang="en-US" sz="1100" dirty="0"/>
          </a:p>
        </p:txBody>
      </p:sp>
      <p:sp>
        <p:nvSpPr>
          <p:cNvPr id="29" name="Text 27"/>
          <p:cNvSpPr/>
          <p:nvPr/>
        </p:nvSpPr>
        <p:spPr>
          <a:xfrm>
            <a:off x="6199632" y="2084832"/>
            <a:ext cx="2560320" cy="822960"/>
          </a:xfrm>
          <a:prstGeom prst="rect">
            <a:avLst/>
          </a:prstGeom>
          <a:noFill/>
          <a:ln/>
        </p:spPr>
        <p:txBody>
          <a:bodyPr wrap="square" rtlCol="0" anchor="ctr"/>
          <a:lstStyle/>
          <a:p>
            <a:pPr marL="0" indent="0" algn="ctr">
              <a:buNone/>
            </a:pPr>
            <a:r>
              <a:rPr lang="en-US" sz="900" dirty="0">
                <a:solidFill>
                  <a:srgbClr val="888888"/>
                </a:solidFill>
              </a:rPr>
              <a:t>Use available shortcuts — e.g. lease portfolio grouping, carry-forward of existing ECL models.</a:t>
            </a:r>
            <a:endParaRPr lang="en-US" sz="900" dirty="0"/>
          </a:p>
        </p:txBody>
      </p:sp>
      <p:sp>
        <p:nvSpPr>
          <p:cNvPr id="30" name="Shape 28"/>
          <p:cNvSpPr/>
          <p:nvPr/>
        </p:nvSpPr>
        <p:spPr>
          <a:xfrm>
            <a:off x="6245352" y="2944368"/>
            <a:ext cx="2468880" cy="0"/>
          </a:xfrm>
          <a:prstGeom prst="line">
            <a:avLst/>
          </a:prstGeom>
          <a:noFill/>
          <a:ln w="6350">
            <a:solidFill>
              <a:srgbClr val="333333"/>
            </a:solidFill>
            <a:prstDash val="solid"/>
          </a:ln>
        </p:spPr>
        <p:txBody>
          <a:bodyPr/>
          <a:lstStyle/>
          <a:p>
            <a:endParaRPr lang="en-GB"/>
          </a:p>
        </p:txBody>
      </p:sp>
      <p:sp>
        <p:nvSpPr>
          <p:cNvPr id="31" name="Text 29"/>
          <p:cNvSpPr/>
          <p:nvPr/>
        </p:nvSpPr>
        <p:spPr>
          <a:xfrm>
            <a:off x="6199632" y="3017520"/>
            <a:ext cx="2560320" cy="548640"/>
          </a:xfrm>
          <a:prstGeom prst="rect">
            <a:avLst/>
          </a:prstGeom>
          <a:noFill/>
          <a:ln/>
        </p:spPr>
        <p:txBody>
          <a:bodyPr wrap="square" rtlCol="0" anchor="ctr"/>
          <a:lstStyle/>
          <a:p>
            <a:pPr marL="0" indent="0">
              <a:buNone/>
            </a:pPr>
            <a:r>
              <a:rPr lang="en-US" sz="850" dirty="0">
                <a:solidFill>
                  <a:srgbClr val="66FF66"/>
                </a:solidFill>
              </a:rPr>
              <a:t>✓ Fastest to implement</a:t>
            </a:r>
            <a:endParaRPr lang="en-US" sz="850" dirty="0"/>
          </a:p>
          <a:p>
            <a:pPr marL="0" indent="0">
              <a:buNone/>
            </a:pPr>
            <a:r>
              <a:rPr lang="en-US" sz="850" dirty="0">
                <a:solidFill>
                  <a:srgbClr val="66FF66"/>
                </a:solidFill>
              </a:rPr>
              <a:t>✓ Reduces transition cost</a:t>
            </a:r>
            <a:endParaRPr lang="en-US" sz="850" dirty="0"/>
          </a:p>
        </p:txBody>
      </p:sp>
      <p:sp>
        <p:nvSpPr>
          <p:cNvPr id="32" name="Text 30"/>
          <p:cNvSpPr/>
          <p:nvPr/>
        </p:nvSpPr>
        <p:spPr>
          <a:xfrm>
            <a:off x="6199632" y="3611880"/>
            <a:ext cx="2560320" cy="548640"/>
          </a:xfrm>
          <a:prstGeom prst="rect">
            <a:avLst/>
          </a:prstGeom>
          <a:noFill/>
          <a:ln/>
        </p:spPr>
        <p:txBody>
          <a:bodyPr wrap="square" rtlCol="0" anchor="ctr"/>
          <a:lstStyle/>
          <a:p>
            <a:pPr marL="0" indent="0">
              <a:buNone/>
            </a:pPr>
            <a:r>
              <a:rPr lang="en-US" sz="850" dirty="0">
                <a:solidFill>
                  <a:srgbClr val="FF4D4D"/>
                </a:solidFill>
              </a:rPr>
              <a:t>✗ Less rigour</a:t>
            </a:r>
            <a:endParaRPr lang="en-US" sz="850" dirty="0"/>
          </a:p>
          <a:p>
            <a:pPr marL="0" indent="0">
              <a:buNone/>
            </a:pPr>
            <a:r>
              <a:rPr lang="en-US" sz="850" dirty="0">
                <a:solidFill>
                  <a:srgbClr val="FF4D4D"/>
                </a:solidFill>
              </a:rPr>
              <a:t>✗ Must disclose elections</a:t>
            </a:r>
            <a:endParaRPr lang="en-US" sz="850" dirty="0"/>
          </a:p>
        </p:txBody>
      </p:sp>
      <p:sp>
        <p:nvSpPr>
          <p:cNvPr id="33" name="Shape 31"/>
          <p:cNvSpPr/>
          <p:nvPr/>
        </p:nvSpPr>
        <p:spPr>
          <a:xfrm>
            <a:off x="6748272" y="4251960"/>
            <a:ext cx="1463040" cy="256032"/>
          </a:xfrm>
          <a:prstGeom prst="roundRect">
            <a:avLst>
              <a:gd name="adj" fmla="val 17857"/>
            </a:avLst>
          </a:prstGeom>
          <a:solidFill>
            <a:srgbClr val="66FF66">
              <a:alpha val="20000"/>
            </a:srgbClr>
          </a:solidFill>
          <a:ln/>
        </p:spPr>
        <p:txBody>
          <a:bodyPr/>
          <a:lstStyle/>
          <a:p>
            <a:endParaRPr lang="en-GB"/>
          </a:p>
        </p:txBody>
      </p:sp>
      <p:sp>
        <p:nvSpPr>
          <p:cNvPr id="34" name="Text 32"/>
          <p:cNvSpPr/>
          <p:nvPr/>
        </p:nvSpPr>
        <p:spPr>
          <a:xfrm>
            <a:off x="6748272" y="4251960"/>
            <a:ext cx="1463040" cy="256032"/>
          </a:xfrm>
          <a:prstGeom prst="rect">
            <a:avLst/>
          </a:prstGeom>
          <a:noFill/>
          <a:ln/>
        </p:spPr>
        <p:txBody>
          <a:bodyPr wrap="square" lIns="0" tIns="0" rIns="0" bIns="0" rtlCol="0" anchor="ctr"/>
          <a:lstStyle/>
          <a:p>
            <a:pPr marL="0" indent="0" algn="ctr">
              <a:buNone/>
            </a:pPr>
            <a:r>
              <a:rPr lang="en-US" sz="900" b="1" dirty="0">
                <a:solidFill>
                  <a:srgbClr val="66FF66"/>
                </a:solidFill>
              </a:rPr>
              <a:t>Effort: LOW</a:t>
            </a:r>
            <a:endParaRPr lang="en-US" sz="900" dirty="0"/>
          </a:p>
        </p:txBody>
      </p:sp>
      <p:sp>
        <p:nvSpPr>
          <p:cNvPr id="35" name="Text 33"/>
          <p:cNvSpPr/>
          <p:nvPr/>
        </p:nvSpPr>
        <p:spPr>
          <a:xfrm>
            <a:off x="457200" y="4919472"/>
            <a:ext cx="8229600" cy="256032"/>
          </a:xfrm>
          <a:prstGeom prst="rect">
            <a:avLst/>
          </a:prstGeom>
          <a:noFill/>
          <a:ln/>
        </p:spPr>
        <p:txBody>
          <a:bodyPr wrap="square" rtlCol="0" anchor="ctr"/>
          <a:lstStyle/>
          <a:p>
            <a:pPr marL="0" indent="0" algn="ctr">
              <a:buNone/>
            </a:pPr>
            <a:r>
              <a:rPr lang="en-US" sz="1000" b="1" dirty="0">
                <a:solidFill>
                  <a:srgbClr val="C8F400"/>
                </a:solidFill>
              </a:rPr>
              <a:t>FRC recommendation: Option B (Modified Retrospective) for most entities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56032"/>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56032"/>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SESSION 06</a:t>
            </a:r>
            <a:endParaRPr lang="en-US" sz="900" dirty="0"/>
          </a:p>
        </p:txBody>
      </p:sp>
      <p:sp>
        <p:nvSpPr>
          <p:cNvPr id="4" name="Text 2"/>
          <p:cNvSpPr/>
          <p:nvPr/>
        </p:nvSpPr>
        <p:spPr>
          <a:xfrm>
            <a:off x="457200" y="548640"/>
            <a:ext cx="8229600" cy="457200"/>
          </a:xfrm>
          <a:prstGeom prst="rect">
            <a:avLst/>
          </a:prstGeom>
          <a:noFill/>
          <a:ln/>
        </p:spPr>
        <p:txBody>
          <a:bodyPr wrap="square" rtlCol="0" anchor="ctr"/>
          <a:lstStyle/>
          <a:p>
            <a:pPr marL="0" indent="0">
              <a:buNone/>
            </a:pPr>
            <a:r>
              <a:rPr lang="en-US" sz="2400" b="1" dirty="0">
                <a:solidFill>
                  <a:srgbClr val="FFFFFF"/>
                </a:solidFill>
              </a:rPr>
              <a:t>Implementation Timeline &amp; Actions</a:t>
            </a:r>
            <a:endParaRPr lang="en-US" sz="2400" dirty="0"/>
          </a:p>
        </p:txBody>
      </p:sp>
      <p:sp>
        <p:nvSpPr>
          <p:cNvPr id="5" name="Shape 3"/>
          <p:cNvSpPr/>
          <p:nvPr/>
        </p:nvSpPr>
        <p:spPr>
          <a:xfrm>
            <a:off x="548640" y="2331720"/>
            <a:ext cx="8046720" cy="0"/>
          </a:xfrm>
          <a:prstGeom prst="line">
            <a:avLst/>
          </a:prstGeom>
          <a:noFill/>
          <a:ln w="25400">
            <a:solidFill>
              <a:srgbClr val="C8F400"/>
            </a:solidFill>
            <a:prstDash val="solid"/>
          </a:ln>
        </p:spPr>
        <p:txBody>
          <a:bodyPr/>
          <a:lstStyle/>
          <a:p>
            <a:endParaRPr lang="en-GB"/>
          </a:p>
        </p:txBody>
      </p:sp>
      <p:sp>
        <p:nvSpPr>
          <p:cNvPr id="6" name="Shape 4"/>
          <p:cNvSpPr/>
          <p:nvPr/>
        </p:nvSpPr>
        <p:spPr>
          <a:xfrm>
            <a:off x="1005840" y="2221992"/>
            <a:ext cx="219456" cy="219456"/>
          </a:xfrm>
          <a:prstGeom prst="ellipse">
            <a:avLst/>
          </a:prstGeom>
          <a:solidFill>
            <a:srgbClr val="444444"/>
          </a:solidFill>
          <a:ln w="19050">
            <a:solidFill>
              <a:srgbClr val="C8F400"/>
            </a:solidFill>
            <a:prstDash val="solid"/>
          </a:ln>
        </p:spPr>
        <p:txBody>
          <a:bodyPr/>
          <a:lstStyle/>
          <a:p>
            <a:endParaRPr lang="en-GB"/>
          </a:p>
        </p:txBody>
      </p:sp>
      <p:sp>
        <p:nvSpPr>
          <p:cNvPr id="7" name="Text 5"/>
          <p:cNvSpPr/>
          <p:nvPr/>
        </p:nvSpPr>
        <p:spPr>
          <a:xfrm>
            <a:off x="457200" y="1508760"/>
            <a:ext cx="1645920" cy="365760"/>
          </a:xfrm>
          <a:prstGeom prst="rect">
            <a:avLst/>
          </a:prstGeom>
          <a:noFill/>
          <a:ln/>
        </p:spPr>
        <p:txBody>
          <a:bodyPr wrap="square" rtlCol="0" anchor="ctr"/>
          <a:lstStyle/>
          <a:p>
            <a:pPr marL="0" indent="0" algn="ctr">
              <a:buNone/>
            </a:pPr>
            <a:r>
              <a:rPr lang="en-US" sz="900" b="1" dirty="0">
                <a:solidFill>
                  <a:srgbClr val="C8F400"/>
                </a:solidFill>
              </a:rPr>
              <a:t>Q3 2024</a:t>
            </a:r>
            <a:endParaRPr lang="en-US" sz="900" dirty="0"/>
          </a:p>
        </p:txBody>
      </p:sp>
      <p:sp>
        <p:nvSpPr>
          <p:cNvPr id="8" name="Text 6"/>
          <p:cNvSpPr/>
          <p:nvPr/>
        </p:nvSpPr>
        <p:spPr>
          <a:xfrm>
            <a:off x="457200" y="1874520"/>
            <a:ext cx="1645920" cy="365760"/>
          </a:xfrm>
          <a:prstGeom prst="rect">
            <a:avLst/>
          </a:prstGeom>
          <a:noFill/>
          <a:ln/>
        </p:spPr>
        <p:txBody>
          <a:bodyPr wrap="square" rtlCol="0" anchor="ctr"/>
          <a:lstStyle/>
          <a:p>
            <a:pPr marL="0" indent="0" algn="ctr">
              <a:buNone/>
            </a:pPr>
            <a:r>
              <a:rPr lang="en-US" sz="900" dirty="0">
                <a:solidFill>
                  <a:srgbClr val="CCCCCC"/>
                </a:solidFill>
              </a:rPr>
              <a:t>Diagnostic</a:t>
            </a:r>
            <a:endParaRPr lang="en-US" sz="900" dirty="0"/>
          </a:p>
          <a:p>
            <a:pPr marL="0" indent="0" algn="ctr">
              <a:buNone/>
            </a:pPr>
            <a:r>
              <a:rPr lang="en-US" sz="900" dirty="0">
                <a:solidFill>
                  <a:srgbClr val="CCCCCC"/>
                </a:solidFill>
              </a:rPr>
              <a:t>&amp; Scoping</a:t>
            </a:r>
            <a:endParaRPr lang="en-US" sz="900" dirty="0"/>
          </a:p>
        </p:txBody>
      </p:sp>
      <p:sp>
        <p:nvSpPr>
          <p:cNvPr id="9" name="Shape 7"/>
          <p:cNvSpPr/>
          <p:nvPr/>
        </p:nvSpPr>
        <p:spPr>
          <a:xfrm>
            <a:off x="457200" y="2560320"/>
            <a:ext cx="1645920" cy="22860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10" name="Image 0" descr="preencoded.png"/>
          <p:cNvPicPr>
            <a:picLocks noChangeAspect="1"/>
          </p:cNvPicPr>
          <p:nvPr/>
        </p:nvPicPr>
        <p:blipFill>
          <a:blip r:embed="rId3"/>
          <a:stretch>
            <a:fillRect/>
          </a:stretch>
        </p:blipFill>
        <p:spPr>
          <a:xfrm>
            <a:off x="548640" y="2651760"/>
            <a:ext cx="182880" cy="182880"/>
          </a:xfrm>
          <a:prstGeom prst="rect">
            <a:avLst/>
          </a:prstGeom>
        </p:spPr>
      </p:pic>
      <p:sp>
        <p:nvSpPr>
          <p:cNvPr id="11" name="Text 8"/>
          <p:cNvSpPr/>
          <p:nvPr/>
        </p:nvSpPr>
        <p:spPr>
          <a:xfrm>
            <a:off x="804672" y="2633472"/>
            <a:ext cx="1234440" cy="502920"/>
          </a:xfrm>
          <a:prstGeom prst="rect">
            <a:avLst/>
          </a:prstGeom>
          <a:noFill/>
          <a:ln/>
        </p:spPr>
        <p:txBody>
          <a:bodyPr wrap="square" rtlCol="0" anchor="ctr"/>
          <a:lstStyle/>
          <a:p>
            <a:pPr marL="0" indent="0">
              <a:buNone/>
            </a:pPr>
            <a:r>
              <a:rPr lang="en-US" sz="850" dirty="0">
                <a:solidFill>
                  <a:srgbClr val="CCCCCC"/>
                </a:solidFill>
              </a:rPr>
              <a:t>Identify affected contracts</a:t>
            </a:r>
            <a:endParaRPr lang="en-US" sz="850" dirty="0"/>
          </a:p>
        </p:txBody>
      </p:sp>
      <p:pic>
        <p:nvPicPr>
          <p:cNvPr id="12" name="Image 1" descr="preencoded.png"/>
          <p:cNvPicPr>
            <a:picLocks noChangeAspect="1"/>
          </p:cNvPicPr>
          <p:nvPr/>
        </p:nvPicPr>
        <p:blipFill>
          <a:blip r:embed="rId3"/>
          <a:stretch>
            <a:fillRect/>
          </a:stretch>
        </p:blipFill>
        <p:spPr>
          <a:xfrm>
            <a:off x="548640" y="3291840"/>
            <a:ext cx="182880" cy="182880"/>
          </a:xfrm>
          <a:prstGeom prst="rect">
            <a:avLst/>
          </a:prstGeom>
        </p:spPr>
      </p:pic>
      <p:sp>
        <p:nvSpPr>
          <p:cNvPr id="13" name="Text 9"/>
          <p:cNvSpPr/>
          <p:nvPr/>
        </p:nvSpPr>
        <p:spPr>
          <a:xfrm>
            <a:off x="804672" y="3273552"/>
            <a:ext cx="1234440" cy="502920"/>
          </a:xfrm>
          <a:prstGeom prst="rect">
            <a:avLst/>
          </a:prstGeom>
          <a:noFill/>
          <a:ln/>
        </p:spPr>
        <p:txBody>
          <a:bodyPr wrap="square" rtlCol="0" anchor="ctr"/>
          <a:lstStyle/>
          <a:p>
            <a:pPr marL="0" indent="0">
              <a:buNone/>
            </a:pPr>
            <a:r>
              <a:rPr lang="en-US" sz="850" dirty="0">
                <a:solidFill>
                  <a:srgbClr val="CCCCCC"/>
                </a:solidFill>
              </a:rPr>
              <a:t>Lease data audit</a:t>
            </a:r>
            <a:endParaRPr lang="en-US" sz="850" dirty="0"/>
          </a:p>
        </p:txBody>
      </p:sp>
      <p:pic>
        <p:nvPicPr>
          <p:cNvPr id="14" name="Image 2" descr="preencoded.png"/>
          <p:cNvPicPr>
            <a:picLocks noChangeAspect="1"/>
          </p:cNvPicPr>
          <p:nvPr/>
        </p:nvPicPr>
        <p:blipFill>
          <a:blip r:embed="rId3"/>
          <a:stretch>
            <a:fillRect/>
          </a:stretch>
        </p:blipFill>
        <p:spPr>
          <a:xfrm>
            <a:off x="548640" y="3931920"/>
            <a:ext cx="182880" cy="182880"/>
          </a:xfrm>
          <a:prstGeom prst="rect">
            <a:avLst/>
          </a:prstGeom>
        </p:spPr>
      </p:pic>
      <p:sp>
        <p:nvSpPr>
          <p:cNvPr id="15" name="Text 10"/>
          <p:cNvSpPr/>
          <p:nvPr/>
        </p:nvSpPr>
        <p:spPr>
          <a:xfrm>
            <a:off x="804672" y="3913632"/>
            <a:ext cx="1234440" cy="502920"/>
          </a:xfrm>
          <a:prstGeom prst="rect">
            <a:avLst/>
          </a:prstGeom>
          <a:noFill/>
          <a:ln/>
        </p:spPr>
        <p:txBody>
          <a:bodyPr wrap="square" rtlCol="0" anchor="ctr"/>
          <a:lstStyle/>
          <a:p>
            <a:pPr marL="0" indent="0">
              <a:buNone/>
            </a:pPr>
            <a:r>
              <a:rPr lang="en-US" sz="850" dirty="0">
                <a:solidFill>
                  <a:srgbClr val="CCCCCC"/>
                </a:solidFill>
              </a:rPr>
              <a:t>ECL model review</a:t>
            </a:r>
            <a:endParaRPr lang="en-US" sz="850" dirty="0"/>
          </a:p>
        </p:txBody>
      </p:sp>
      <p:sp>
        <p:nvSpPr>
          <p:cNvPr id="16" name="Shape 11"/>
          <p:cNvSpPr/>
          <p:nvPr/>
        </p:nvSpPr>
        <p:spPr>
          <a:xfrm>
            <a:off x="2670048" y="2221992"/>
            <a:ext cx="219456" cy="219456"/>
          </a:xfrm>
          <a:prstGeom prst="ellipse">
            <a:avLst/>
          </a:prstGeom>
          <a:solidFill>
            <a:srgbClr val="444444"/>
          </a:solidFill>
          <a:ln w="19050">
            <a:solidFill>
              <a:srgbClr val="C8F400"/>
            </a:solidFill>
            <a:prstDash val="solid"/>
          </a:ln>
        </p:spPr>
        <p:txBody>
          <a:bodyPr/>
          <a:lstStyle/>
          <a:p>
            <a:endParaRPr lang="en-GB"/>
          </a:p>
        </p:txBody>
      </p:sp>
      <p:sp>
        <p:nvSpPr>
          <p:cNvPr id="17" name="Text 12"/>
          <p:cNvSpPr/>
          <p:nvPr/>
        </p:nvSpPr>
        <p:spPr>
          <a:xfrm>
            <a:off x="2121408" y="1508760"/>
            <a:ext cx="1645920" cy="365760"/>
          </a:xfrm>
          <a:prstGeom prst="rect">
            <a:avLst/>
          </a:prstGeom>
          <a:noFill/>
          <a:ln/>
        </p:spPr>
        <p:txBody>
          <a:bodyPr wrap="square" rtlCol="0" anchor="ctr"/>
          <a:lstStyle/>
          <a:p>
            <a:pPr marL="0" indent="0" algn="ctr">
              <a:buNone/>
            </a:pPr>
            <a:r>
              <a:rPr lang="en-US" sz="900" b="1" dirty="0">
                <a:solidFill>
                  <a:srgbClr val="C8F400"/>
                </a:solidFill>
              </a:rPr>
              <a:t>Q4 2024</a:t>
            </a:r>
            <a:endParaRPr lang="en-US" sz="900" dirty="0"/>
          </a:p>
        </p:txBody>
      </p:sp>
      <p:sp>
        <p:nvSpPr>
          <p:cNvPr id="18" name="Text 13"/>
          <p:cNvSpPr/>
          <p:nvPr/>
        </p:nvSpPr>
        <p:spPr>
          <a:xfrm>
            <a:off x="2121408" y="1874520"/>
            <a:ext cx="1645920" cy="365760"/>
          </a:xfrm>
          <a:prstGeom prst="rect">
            <a:avLst/>
          </a:prstGeom>
          <a:noFill/>
          <a:ln/>
        </p:spPr>
        <p:txBody>
          <a:bodyPr wrap="square" rtlCol="0" anchor="ctr"/>
          <a:lstStyle/>
          <a:p>
            <a:pPr marL="0" indent="0" algn="ctr">
              <a:buNone/>
            </a:pPr>
            <a:r>
              <a:rPr lang="en-US" sz="900" dirty="0">
                <a:solidFill>
                  <a:srgbClr val="CCCCCC"/>
                </a:solidFill>
              </a:rPr>
              <a:t>Policy</a:t>
            </a:r>
            <a:endParaRPr lang="en-US" sz="900" dirty="0"/>
          </a:p>
          <a:p>
            <a:pPr marL="0" indent="0" algn="ctr">
              <a:buNone/>
            </a:pPr>
            <a:r>
              <a:rPr lang="en-US" sz="900" dirty="0">
                <a:solidFill>
                  <a:srgbClr val="CCCCCC"/>
                </a:solidFill>
              </a:rPr>
              <a:t>Design</a:t>
            </a:r>
            <a:endParaRPr lang="en-US" sz="900" dirty="0"/>
          </a:p>
        </p:txBody>
      </p:sp>
      <p:sp>
        <p:nvSpPr>
          <p:cNvPr id="19" name="Shape 14"/>
          <p:cNvSpPr/>
          <p:nvPr/>
        </p:nvSpPr>
        <p:spPr>
          <a:xfrm>
            <a:off x="2121408" y="2560320"/>
            <a:ext cx="1645920" cy="22860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20" name="Image 3" descr="preencoded.png"/>
          <p:cNvPicPr>
            <a:picLocks noChangeAspect="1"/>
          </p:cNvPicPr>
          <p:nvPr/>
        </p:nvPicPr>
        <p:blipFill>
          <a:blip r:embed="rId3"/>
          <a:stretch>
            <a:fillRect/>
          </a:stretch>
        </p:blipFill>
        <p:spPr>
          <a:xfrm>
            <a:off x="2212848" y="2651760"/>
            <a:ext cx="182880" cy="182880"/>
          </a:xfrm>
          <a:prstGeom prst="rect">
            <a:avLst/>
          </a:prstGeom>
        </p:spPr>
      </p:pic>
      <p:sp>
        <p:nvSpPr>
          <p:cNvPr id="21" name="Text 15"/>
          <p:cNvSpPr/>
          <p:nvPr/>
        </p:nvSpPr>
        <p:spPr>
          <a:xfrm>
            <a:off x="2468880" y="2633472"/>
            <a:ext cx="1234440" cy="502920"/>
          </a:xfrm>
          <a:prstGeom prst="rect">
            <a:avLst/>
          </a:prstGeom>
          <a:noFill/>
          <a:ln/>
        </p:spPr>
        <p:txBody>
          <a:bodyPr wrap="square" rtlCol="0" anchor="ctr"/>
          <a:lstStyle/>
          <a:p>
            <a:pPr marL="0" indent="0">
              <a:buNone/>
            </a:pPr>
            <a:r>
              <a:rPr lang="en-US" sz="850" dirty="0">
                <a:solidFill>
                  <a:srgbClr val="CCCCCC"/>
                </a:solidFill>
              </a:rPr>
              <a:t>Draft accounting policies</a:t>
            </a:r>
            <a:endParaRPr lang="en-US" sz="850" dirty="0"/>
          </a:p>
        </p:txBody>
      </p:sp>
      <p:pic>
        <p:nvPicPr>
          <p:cNvPr id="22" name="Image 4" descr="preencoded.png"/>
          <p:cNvPicPr>
            <a:picLocks noChangeAspect="1"/>
          </p:cNvPicPr>
          <p:nvPr/>
        </p:nvPicPr>
        <p:blipFill>
          <a:blip r:embed="rId3"/>
          <a:stretch>
            <a:fillRect/>
          </a:stretch>
        </p:blipFill>
        <p:spPr>
          <a:xfrm>
            <a:off x="2212848" y="3291840"/>
            <a:ext cx="182880" cy="182880"/>
          </a:xfrm>
          <a:prstGeom prst="rect">
            <a:avLst/>
          </a:prstGeom>
        </p:spPr>
      </p:pic>
      <p:sp>
        <p:nvSpPr>
          <p:cNvPr id="23" name="Text 16"/>
          <p:cNvSpPr/>
          <p:nvPr/>
        </p:nvSpPr>
        <p:spPr>
          <a:xfrm>
            <a:off x="2468880" y="3273552"/>
            <a:ext cx="1234440" cy="502920"/>
          </a:xfrm>
          <a:prstGeom prst="rect">
            <a:avLst/>
          </a:prstGeom>
          <a:noFill/>
          <a:ln/>
        </p:spPr>
        <p:txBody>
          <a:bodyPr wrap="square" rtlCol="0" anchor="ctr"/>
          <a:lstStyle/>
          <a:p>
            <a:pPr marL="0" indent="0">
              <a:buNone/>
            </a:pPr>
            <a:r>
              <a:rPr lang="en-US" sz="850" dirty="0">
                <a:solidFill>
                  <a:srgbClr val="CCCCCC"/>
                </a:solidFill>
              </a:rPr>
              <a:t>Choose transition option</a:t>
            </a:r>
            <a:endParaRPr lang="en-US" sz="850" dirty="0"/>
          </a:p>
        </p:txBody>
      </p:sp>
      <p:pic>
        <p:nvPicPr>
          <p:cNvPr id="24" name="Image 5" descr="preencoded.png"/>
          <p:cNvPicPr>
            <a:picLocks noChangeAspect="1"/>
          </p:cNvPicPr>
          <p:nvPr/>
        </p:nvPicPr>
        <p:blipFill>
          <a:blip r:embed="rId3"/>
          <a:stretch>
            <a:fillRect/>
          </a:stretch>
        </p:blipFill>
        <p:spPr>
          <a:xfrm>
            <a:off x="2212848" y="3931920"/>
            <a:ext cx="182880" cy="182880"/>
          </a:xfrm>
          <a:prstGeom prst="rect">
            <a:avLst/>
          </a:prstGeom>
        </p:spPr>
      </p:pic>
      <p:sp>
        <p:nvSpPr>
          <p:cNvPr id="25" name="Text 17"/>
          <p:cNvSpPr/>
          <p:nvPr/>
        </p:nvSpPr>
        <p:spPr>
          <a:xfrm>
            <a:off x="2468880" y="3913632"/>
            <a:ext cx="1234440" cy="502920"/>
          </a:xfrm>
          <a:prstGeom prst="rect">
            <a:avLst/>
          </a:prstGeom>
          <a:noFill/>
          <a:ln/>
        </p:spPr>
        <p:txBody>
          <a:bodyPr wrap="square" rtlCol="0" anchor="ctr"/>
          <a:lstStyle/>
          <a:p>
            <a:pPr marL="0" indent="0">
              <a:buNone/>
            </a:pPr>
            <a:r>
              <a:rPr lang="en-US" sz="850" dirty="0">
                <a:solidFill>
                  <a:srgbClr val="CCCCCC"/>
                </a:solidFill>
              </a:rPr>
              <a:t>Systems gap analysis</a:t>
            </a:r>
            <a:endParaRPr lang="en-US" sz="850" dirty="0"/>
          </a:p>
        </p:txBody>
      </p:sp>
      <p:sp>
        <p:nvSpPr>
          <p:cNvPr id="26" name="Shape 18"/>
          <p:cNvSpPr/>
          <p:nvPr/>
        </p:nvSpPr>
        <p:spPr>
          <a:xfrm>
            <a:off x="4334256" y="2221992"/>
            <a:ext cx="219456" cy="219456"/>
          </a:xfrm>
          <a:prstGeom prst="ellipse">
            <a:avLst/>
          </a:prstGeom>
          <a:solidFill>
            <a:srgbClr val="444444"/>
          </a:solidFill>
          <a:ln w="19050">
            <a:solidFill>
              <a:srgbClr val="C8F400"/>
            </a:solidFill>
            <a:prstDash val="solid"/>
          </a:ln>
        </p:spPr>
        <p:txBody>
          <a:bodyPr/>
          <a:lstStyle/>
          <a:p>
            <a:endParaRPr lang="en-GB"/>
          </a:p>
        </p:txBody>
      </p:sp>
      <p:sp>
        <p:nvSpPr>
          <p:cNvPr id="27" name="Text 19"/>
          <p:cNvSpPr/>
          <p:nvPr/>
        </p:nvSpPr>
        <p:spPr>
          <a:xfrm>
            <a:off x="3785616" y="1508760"/>
            <a:ext cx="1645920" cy="365760"/>
          </a:xfrm>
          <a:prstGeom prst="rect">
            <a:avLst/>
          </a:prstGeom>
          <a:noFill/>
          <a:ln/>
        </p:spPr>
        <p:txBody>
          <a:bodyPr wrap="square" rtlCol="0" anchor="ctr"/>
          <a:lstStyle/>
          <a:p>
            <a:pPr marL="0" indent="0" algn="ctr">
              <a:buNone/>
            </a:pPr>
            <a:r>
              <a:rPr lang="en-US" sz="900" b="1" dirty="0">
                <a:solidFill>
                  <a:srgbClr val="C8F400"/>
                </a:solidFill>
              </a:rPr>
              <a:t>Q1 2025</a:t>
            </a:r>
            <a:endParaRPr lang="en-US" sz="900" dirty="0"/>
          </a:p>
        </p:txBody>
      </p:sp>
      <p:sp>
        <p:nvSpPr>
          <p:cNvPr id="28" name="Text 20"/>
          <p:cNvSpPr/>
          <p:nvPr/>
        </p:nvSpPr>
        <p:spPr>
          <a:xfrm>
            <a:off x="3785616" y="1874520"/>
            <a:ext cx="1645920" cy="365760"/>
          </a:xfrm>
          <a:prstGeom prst="rect">
            <a:avLst/>
          </a:prstGeom>
          <a:noFill/>
          <a:ln/>
        </p:spPr>
        <p:txBody>
          <a:bodyPr wrap="square" rtlCol="0" anchor="ctr"/>
          <a:lstStyle/>
          <a:p>
            <a:pPr marL="0" indent="0" algn="ctr">
              <a:buNone/>
            </a:pPr>
            <a:r>
              <a:rPr lang="en-US" sz="900" dirty="0">
                <a:solidFill>
                  <a:srgbClr val="CCCCCC"/>
                </a:solidFill>
              </a:rPr>
              <a:t>Systems &amp;</a:t>
            </a:r>
            <a:endParaRPr lang="en-US" sz="900" dirty="0"/>
          </a:p>
          <a:p>
            <a:pPr marL="0" indent="0" algn="ctr">
              <a:buNone/>
            </a:pPr>
            <a:r>
              <a:rPr lang="en-US" sz="900" dirty="0">
                <a:solidFill>
                  <a:srgbClr val="CCCCCC"/>
                </a:solidFill>
              </a:rPr>
              <a:t>Data Build</a:t>
            </a:r>
            <a:endParaRPr lang="en-US" sz="900" dirty="0"/>
          </a:p>
        </p:txBody>
      </p:sp>
      <p:sp>
        <p:nvSpPr>
          <p:cNvPr id="29" name="Shape 21"/>
          <p:cNvSpPr/>
          <p:nvPr/>
        </p:nvSpPr>
        <p:spPr>
          <a:xfrm>
            <a:off x="3785616" y="2560320"/>
            <a:ext cx="1645920" cy="22860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30" name="Image 6" descr="preencoded.png"/>
          <p:cNvPicPr>
            <a:picLocks noChangeAspect="1"/>
          </p:cNvPicPr>
          <p:nvPr/>
        </p:nvPicPr>
        <p:blipFill>
          <a:blip r:embed="rId3"/>
          <a:stretch>
            <a:fillRect/>
          </a:stretch>
        </p:blipFill>
        <p:spPr>
          <a:xfrm>
            <a:off x="3877056" y="2651760"/>
            <a:ext cx="182880" cy="182880"/>
          </a:xfrm>
          <a:prstGeom prst="rect">
            <a:avLst/>
          </a:prstGeom>
        </p:spPr>
      </p:pic>
      <p:sp>
        <p:nvSpPr>
          <p:cNvPr id="31" name="Text 22"/>
          <p:cNvSpPr/>
          <p:nvPr/>
        </p:nvSpPr>
        <p:spPr>
          <a:xfrm>
            <a:off x="4133088" y="2633472"/>
            <a:ext cx="1234440" cy="502920"/>
          </a:xfrm>
          <a:prstGeom prst="rect">
            <a:avLst/>
          </a:prstGeom>
          <a:noFill/>
          <a:ln/>
        </p:spPr>
        <p:txBody>
          <a:bodyPr wrap="square" rtlCol="0" anchor="ctr"/>
          <a:lstStyle/>
          <a:p>
            <a:pPr marL="0" indent="0">
              <a:buNone/>
            </a:pPr>
            <a:r>
              <a:rPr lang="en-US" sz="850" dirty="0">
                <a:solidFill>
                  <a:srgbClr val="CCCCCC"/>
                </a:solidFill>
              </a:rPr>
              <a:t>Lease management system</a:t>
            </a:r>
            <a:endParaRPr lang="en-US" sz="850" dirty="0"/>
          </a:p>
        </p:txBody>
      </p:sp>
      <p:pic>
        <p:nvPicPr>
          <p:cNvPr id="32" name="Image 7" descr="preencoded.png"/>
          <p:cNvPicPr>
            <a:picLocks noChangeAspect="1"/>
          </p:cNvPicPr>
          <p:nvPr/>
        </p:nvPicPr>
        <p:blipFill>
          <a:blip r:embed="rId3"/>
          <a:stretch>
            <a:fillRect/>
          </a:stretch>
        </p:blipFill>
        <p:spPr>
          <a:xfrm>
            <a:off x="3877056" y="3291840"/>
            <a:ext cx="182880" cy="182880"/>
          </a:xfrm>
          <a:prstGeom prst="rect">
            <a:avLst/>
          </a:prstGeom>
        </p:spPr>
      </p:pic>
      <p:sp>
        <p:nvSpPr>
          <p:cNvPr id="33" name="Text 23"/>
          <p:cNvSpPr/>
          <p:nvPr/>
        </p:nvSpPr>
        <p:spPr>
          <a:xfrm>
            <a:off x="4133088" y="3273552"/>
            <a:ext cx="1234440" cy="502920"/>
          </a:xfrm>
          <a:prstGeom prst="rect">
            <a:avLst/>
          </a:prstGeom>
          <a:noFill/>
          <a:ln/>
        </p:spPr>
        <p:txBody>
          <a:bodyPr wrap="square" rtlCol="0" anchor="ctr"/>
          <a:lstStyle/>
          <a:p>
            <a:pPr marL="0" indent="0">
              <a:buNone/>
            </a:pPr>
            <a:r>
              <a:rPr lang="en-US" sz="850" dirty="0">
                <a:solidFill>
                  <a:srgbClr val="CCCCCC"/>
                </a:solidFill>
              </a:rPr>
              <a:t>ECL provision matrix</a:t>
            </a:r>
            <a:endParaRPr lang="en-US" sz="850" dirty="0"/>
          </a:p>
        </p:txBody>
      </p:sp>
      <p:pic>
        <p:nvPicPr>
          <p:cNvPr id="34" name="Image 8" descr="preencoded.png"/>
          <p:cNvPicPr>
            <a:picLocks noChangeAspect="1"/>
          </p:cNvPicPr>
          <p:nvPr/>
        </p:nvPicPr>
        <p:blipFill>
          <a:blip r:embed="rId3"/>
          <a:stretch>
            <a:fillRect/>
          </a:stretch>
        </p:blipFill>
        <p:spPr>
          <a:xfrm>
            <a:off x="3877056" y="3931920"/>
            <a:ext cx="182880" cy="182880"/>
          </a:xfrm>
          <a:prstGeom prst="rect">
            <a:avLst/>
          </a:prstGeom>
        </p:spPr>
      </p:pic>
      <p:sp>
        <p:nvSpPr>
          <p:cNvPr id="35" name="Text 24"/>
          <p:cNvSpPr/>
          <p:nvPr/>
        </p:nvSpPr>
        <p:spPr>
          <a:xfrm>
            <a:off x="4133088" y="3913632"/>
            <a:ext cx="1234440" cy="502920"/>
          </a:xfrm>
          <a:prstGeom prst="rect">
            <a:avLst/>
          </a:prstGeom>
          <a:noFill/>
          <a:ln/>
        </p:spPr>
        <p:txBody>
          <a:bodyPr wrap="square" rtlCol="0" anchor="ctr"/>
          <a:lstStyle/>
          <a:p>
            <a:pPr marL="0" indent="0">
              <a:buNone/>
            </a:pPr>
            <a:r>
              <a:rPr lang="en-US" sz="850" dirty="0">
                <a:solidFill>
                  <a:srgbClr val="CCCCCC"/>
                </a:solidFill>
              </a:rPr>
              <a:t>Revenue allocation tool</a:t>
            </a:r>
            <a:endParaRPr lang="en-US" sz="850" dirty="0"/>
          </a:p>
        </p:txBody>
      </p:sp>
      <p:sp>
        <p:nvSpPr>
          <p:cNvPr id="36" name="Shape 25"/>
          <p:cNvSpPr/>
          <p:nvPr/>
        </p:nvSpPr>
        <p:spPr>
          <a:xfrm>
            <a:off x="5998464" y="2221992"/>
            <a:ext cx="219456" cy="219456"/>
          </a:xfrm>
          <a:prstGeom prst="ellipse">
            <a:avLst/>
          </a:prstGeom>
          <a:solidFill>
            <a:srgbClr val="444444"/>
          </a:solidFill>
          <a:ln w="19050">
            <a:solidFill>
              <a:srgbClr val="C8F400"/>
            </a:solidFill>
            <a:prstDash val="solid"/>
          </a:ln>
        </p:spPr>
        <p:txBody>
          <a:bodyPr/>
          <a:lstStyle/>
          <a:p>
            <a:endParaRPr lang="en-GB"/>
          </a:p>
        </p:txBody>
      </p:sp>
      <p:sp>
        <p:nvSpPr>
          <p:cNvPr id="37" name="Text 26"/>
          <p:cNvSpPr/>
          <p:nvPr/>
        </p:nvSpPr>
        <p:spPr>
          <a:xfrm>
            <a:off x="5449824" y="1508760"/>
            <a:ext cx="1645920" cy="365760"/>
          </a:xfrm>
          <a:prstGeom prst="rect">
            <a:avLst/>
          </a:prstGeom>
          <a:noFill/>
          <a:ln/>
        </p:spPr>
        <p:txBody>
          <a:bodyPr wrap="square" rtlCol="0" anchor="ctr"/>
          <a:lstStyle/>
          <a:p>
            <a:pPr marL="0" indent="0" algn="ctr">
              <a:buNone/>
            </a:pPr>
            <a:r>
              <a:rPr lang="en-US" sz="900" b="1" dirty="0">
                <a:solidFill>
                  <a:srgbClr val="C8F400"/>
                </a:solidFill>
              </a:rPr>
              <a:t>Q2–Q3 2025</a:t>
            </a:r>
            <a:endParaRPr lang="en-US" sz="900" dirty="0"/>
          </a:p>
        </p:txBody>
      </p:sp>
      <p:sp>
        <p:nvSpPr>
          <p:cNvPr id="38" name="Text 27"/>
          <p:cNvSpPr/>
          <p:nvPr/>
        </p:nvSpPr>
        <p:spPr>
          <a:xfrm>
            <a:off x="5449824" y="1874520"/>
            <a:ext cx="1645920" cy="365760"/>
          </a:xfrm>
          <a:prstGeom prst="rect">
            <a:avLst/>
          </a:prstGeom>
          <a:noFill/>
          <a:ln/>
        </p:spPr>
        <p:txBody>
          <a:bodyPr wrap="square" rtlCol="0" anchor="ctr"/>
          <a:lstStyle/>
          <a:p>
            <a:pPr marL="0" indent="0" algn="ctr">
              <a:buNone/>
            </a:pPr>
            <a:r>
              <a:rPr lang="en-US" sz="900" dirty="0">
                <a:solidFill>
                  <a:srgbClr val="CCCCCC"/>
                </a:solidFill>
              </a:rPr>
              <a:t>Dry Run</a:t>
            </a:r>
            <a:endParaRPr lang="en-US" sz="900" dirty="0"/>
          </a:p>
          <a:p>
            <a:pPr marL="0" indent="0" algn="ctr">
              <a:buNone/>
            </a:pPr>
            <a:r>
              <a:rPr lang="en-US" sz="900" dirty="0">
                <a:solidFill>
                  <a:srgbClr val="CCCCCC"/>
                </a:solidFill>
              </a:rPr>
              <a:t>&amp; Testing</a:t>
            </a:r>
            <a:endParaRPr lang="en-US" sz="900" dirty="0"/>
          </a:p>
        </p:txBody>
      </p:sp>
      <p:sp>
        <p:nvSpPr>
          <p:cNvPr id="39" name="Shape 28"/>
          <p:cNvSpPr/>
          <p:nvPr/>
        </p:nvSpPr>
        <p:spPr>
          <a:xfrm>
            <a:off x="5449824" y="2560320"/>
            <a:ext cx="1645920" cy="22860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40" name="Image 9" descr="preencoded.png"/>
          <p:cNvPicPr>
            <a:picLocks noChangeAspect="1"/>
          </p:cNvPicPr>
          <p:nvPr/>
        </p:nvPicPr>
        <p:blipFill>
          <a:blip r:embed="rId3"/>
          <a:stretch>
            <a:fillRect/>
          </a:stretch>
        </p:blipFill>
        <p:spPr>
          <a:xfrm>
            <a:off x="5541264" y="2651760"/>
            <a:ext cx="182880" cy="182880"/>
          </a:xfrm>
          <a:prstGeom prst="rect">
            <a:avLst/>
          </a:prstGeom>
        </p:spPr>
      </p:pic>
      <p:sp>
        <p:nvSpPr>
          <p:cNvPr id="41" name="Text 29"/>
          <p:cNvSpPr/>
          <p:nvPr/>
        </p:nvSpPr>
        <p:spPr>
          <a:xfrm>
            <a:off x="5797296" y="2633472"/>
            <a:ext cx="1234440" cy="502920"/>
          </a:xfrm>
          <a:prstGeom prst="rect">
            <a:avLst/>
          </a:prstGeom>
          <a:noFill/>
          <a:ln/>
        </p:spPr>
        <p:txBody>
          <a:bodyPr wrap="square" rtlCol="0" anchor="ctr"/>
          <a:lstStyle/>
          <a:p>
            <a:pPr marL="0" indent="0">
              <a:buNone/>
            </a:pPr>
            <a:r>
              <a:rPr lang="en-US" sz="850" dirty="0">
                <a:solidFill>
                  <a:srgbClr val="CCCCCC"/>
                </a:solidFill>
              </a:rPr>
              <a:t>Parallel run financials</a:t>
            </a:r>
            <a:endParaRPr lang="en-US" sz="850" dirty="0"/>
          </a:p>
        </p:txBody>
      </p:sp>
      <p:pic>
        <p:nvPicPr>
          <p:cNvPr id="42" name="Image 10" descr="preencoded.png"/>
          <p:cNvPicPr>
            <a:picLocks noChangeAspect="1"/>
          </p:cNvPicPr>
          <p:nvPr/>
        </p:nvPicPr>
        <p:blipFill>
          <a:blip r:embed="rId3"/>
          <a:stretch>
            <a:fillRect/>
          </a:stretch>
        </p:blipFill>
        <p:spPr>
          <a:xfrm>
            <a:off x="5541264" y="3291840"/>
            <a:ext cx="182880" cy="182880"/>
          </a:xfrm>
          <a:prstGeom prst="rect">
            <a:avLst/>
          </a:prstGeom>
        </p:spPr>
      </p:pic>
      <p:sp>
        <p:nvSpPr>
          <p:cNvPr id="43" name="Text 30"/>
          <p:cNvSpPr/>
          <p:nvPr/>
        </p:nvSpPr>
        <p:spPr>
          <a:xfrm>
            <a:off x="5797296" y="3273552"/>
            <a:ext cx="1234440" cy="502920"/>
          </a:xfrm>
          <a:prstGeom prst="rect">
            <a:avLst/>
          </a:prstGeom>
          <a:noFill/>
          <a:ln/>
        </p:spPr>
        <p:txBody>
          <a:bodyPr wrap="square" rtlCol="0" anchor="ctr"/>
          <a:lstStyle/>
          <a:p>
            <a:pPr marL="0" indent="0">
              <a:buNone/>
            </a:pPr>
            <a:r>
              <a:rPr lang="en-US" sz="850" dirty="0">
                <a:solidFill>
                  <a:srgbClr val="CCCCCC"/>
                </a:solidFill>
              </a:rPr>
              <a:t>Auditor walkthroughs</a:t>
            </a:r>
            <a:endParaRPr lang="en-US" sz="850" dirty="0"/>
          </a:p>
        </p:txBody>
      </p:sp>
      <p:pic>
        <p:nvPicPr>
          <p:cNvPr id="44" name="Image 11" descr="preencoded.png"/>
          <p:cNvPicPr>
            <a:picLocks noChangeAspect="1"/>
          </p:cNvPicPr>
          <p:nvPr/>
        </p:nvPicPr>
        <p:blipFill>
          <a:blip r:embed="rId3"/>
          <a:stretch>
            <a:fillRect/>
          </a:stretch>
        </p:blipFill>
        <p:spPr>
          <a:xfrm>
            <a:off x="5541264" y="3931920"/>
            <a:ext cx="182880" cy="182880"/>
          </a:xfrm>
          <a:prstGeom prst="rect">
            <a:avLst/>
          </a:prstGeom>
        </p:spPr>
      </p:pic>
      <p:sp>
        <p:nvSpPr>
          <p:cNvPr id="45" name="Text 31"/>
          <p:cNvSpPr/>
          <p:nvPr/>
        </p:nvSpPr>
        <p:spPr>
          <a:xfrm>
            <a:off x="5797296" y="3913632"/>
            <a:ext cx="1234440" cy="502920"/>
          </a:xfrm>
          <a:prstGeom prst="rect">
            <a:avLst/>
          </a:prstGeom>
          <a:noFill/>
          <a:ln/>
        </p:spPr>
        <p:txBody>
          <a:bodyPr wrap="square" rtlCol="0" anchor="ctr"/>
          <a:lstStyle/>
          <a:p>
            <a:pPr marL="0" indent="0">
              <a:buNone/>
            </a:pPr>
            <a:r>
              <a:rPr lang="en-US" sz="850" dirty="0">
                <a:solidFill>
                  <a:srgbClr val="CCCCCC"/>
                </a:solidFill>
              </a:rPr>
              <a:t>Draft disclosures</a:t>
            </a:r>
            <a:endParaRPr lang="en-US" sz="850" dirty="0"/>
          </a:p>
        </p:txBody>
      </p:sp>
      <p:sp>
        <p:nvSpPr>
          <p:cNvPr id="46" name="Shape 32"/>
          <p:cNvSpPr/>
          <p:nvPr/>
        </p:nvSpPr>
        <p:spPr>
          <a:xfrm>
            <a:off x="7662672" y="2221992"/>
            <a:ext cx="219456" cy="219456"/>
          </a:xfrm>
          <a:prstGeom prst="ellipse">
            <a:avLst/>
          </a:prstGeom>
          <a:solidFill>
            <a:srgbClr val="C8F400"/>
          </a:solidFill>
          <a:ln w="19050">
            <a:solidFill>
              <a:srgbClr val="C8F400"/>
            </a:solidFill>
            <a:prstDash val="solid"/>
          </a:ln>
        </p:spPr>
        <p:txBody>
          <a:bodyPr/>
          <a:lstStyle/>
          <a:p>
            <a:endParaRPr lang="en-GB"/>
          </a:p>
        </p:txBody>
      </p:sp>
      <p:sp>
        <p:nvSpPr>
          <p:cNvPr id="47" name="Text 33"/>
          <p:cNvSpPr/>
          <p:nvPr/>
        </p:nvSpPr>
        <p:spPr>
          <a:xfrm>
            <a:off x="7114032" y="1508760"/>
            <a:ext cx="1645920" cy="365760"/>
          </a:xfrm>
          <a:prstGeom prst="rect">
            <a:avLst/>
          </a:prstGeom>
          <a:noFill/>
          <a:ln/>
        </p:spPr>
        <p:txBody>
          <a:bodyPr wrap="square" rtlCol="0" anchor="ctr"/>
          <a:lstStyle/>
          <a:p>
            <a:pPr marL="0" indent="0" algn="ctr">
              <a:buNone/>
            </a:pPr>
            <a:r>
              <a:rPr lang="en-US" sz="900" b="1" dirty="0">
                <a:solidFill>
                  <a:srgbClr val="C8F400"/>
                </a:solidFill>
              </a:rPr>
              <a:t>Jan 2026</a:t>
            </a:r>
            <a:endParaRPr lang="en-US" sz="900" dirty="0"/>
          </a:p>
        </p:txBody>
      </p:sp>
      <p:sp>
        <p:nvSpPr>
          <p:cNvPr id="48" name="Text 34"/>
          <p:cNvSpPr/>
          <p:nvPr/>
        </p:nvSpPr>
        <p:spPr>
          <a:xfrm>
            <a:off x="7114032" y="1874520"/>
            <a:ext cx="1645920" cy="365760"/>
          </a:xfrm>
          <a:prstGeom prst="rect">
            <a:avLst/>
          </a:prstGeom>
          <a:noFill/>
          <a:ln/>
        </p:spPr>
        <p:txBody>
          <a:bodyPr wrap="square" rtlCol="0" anchor="ctr"/>
          <a:lstStyle/>
          <a:p>
            <a:pPr marL="0" indent="0" algn="ctr">
              <a:buNone/>
            </a:pPr>
            <a:r>
              <a:rPr lang="en-US" sz="900" dirty="0">
                <a:solidFill>
                  <a:srgbClr val="CCCCCC"/>
                </a:solidFill>
              </a:rPr>
              <a:t>GO LIVE</a:t>
            </a:r>
            <a:endParaRPr lang="en-US" sz="900" dirty="0"/>
          </a:p>
          <a:p>
            <a:pPr marL="0" indent="0" algn="ctr">
              <a:buNone/>
            </a:pPr>
            <a:r>
              <a:rPr lang="en-US" sz="900" dirty="0">
                <a:solidFill>
                  <a:srgbClr val="CCCCCC"/>
                </a:solidFill>
              </a:rPr>
              <a:t>Effective Date</a:t>
            </a:r>
            <a:endParaRPr lang="en-US" sz="900" dirty="0"/>
          </a:p>
        </p:txBody>
      </p:sp>
      <p:sp>
        <p:nvSpPr>
          <p:cNvPr id="49" name="Shape 35"/>
          <p:cNvSpPr/>
          <p:nvPr/>
        </p:nvSpPr>
        <p:spPr>
          <a:xfrm>
            <a:off x="7114032" y="2560320"/>
            <a:ext cx="1645920" cy="22860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50" name="Image 12" descr="preencoded.png"/>
          <p:cNvPicPr>
            <a:picLocks noChangeAspect="1"/>
          </p:cNvPicPr>
          <p:nvPr/>
        </p:nvPicPr>
        <p:blipFill>
          <a:blip r:embed="rId3"/>
          <a:stretch>
            <a:fillRect/>
          </a:stretch>
        </p:blipFill>
        <p:spPr>
          <a:xfrm>
            <a:off x="7205472" y="2651760"/>
            <a:ext cx="182880" cy="182880"/>
          </a:xfrm>
          <a:prstGeom prst="rect">
            <a:avLst/>
          </a:prstGeom>
        </p:spPr>
      </p:pic>
      <p:sp>
        <p:nvSpPr>
          <p:cNvPr id="51" name="Text 36"/>
          <p:cNvSpPr/>
          <p:nvPr/>
        </p:nvSpPr>
        <p:spPr>
          <a:xfrm>
            <a:off x="7461504" y="2633472"/>
            <a:ext cx="1234440" cy="502920"/>
          </a:xfrm>
          <a:prstGeom prst="rect">
            <a:avLst/>
          </a:prstGeom>
          <a:noFill/>
          <a:ln/>
        </p:spPr>
        <p:txBody>
          <a:bodyPr wrap="square" rtlCol="0" anchor="ctr"/>
          <a:lstStyle/>
          <a:p>
            <a:pPr marL="0" indent="0">
              <a:buNone/>
            </a:pPr>
            <a:r>
              <a:rPr lang="en-US" sz="850" dirty="0">
                <a:solidFill>
                  <a:srgbClr val="CCCCCC"/>
                </a:solidFill>
              </a:rPr>
              <a:t>First FRS 102 period opens</a:t>
            </a:r>
            <a:endParaRPr lang="en-US" sz="850" dirty="0"/>
          </a:p>
        </p:txBody>
      </p:sp>
      <p:pic>
        <p:nvPicPr>
          <p:cNvPr id="52" name="Image 13" descr="preencoded.png"/>
          <p:cNvPicPr>
            <a:picLocks noChangeAspect="1"/>
          </p:cNvPicPr>
          <p:nvPr/>
        </p:nvPicPr>
        <p:blipFill>
          <a:blip r:embed="rId3"/>
          <a:stretch>
            <a:fillRect/>
          </a:stretch>
        </p:blipFill>
        <p:spPr>
          <a:xfrm>
            <a:off x="7205472" y="3291840"/>
            <a:ext cx="182880" cy="182880"/>
          </a:xfrm>
          <a:prstGeom prst="rect">
            <a:avLst/>
          </a:prstGeom>
        </p:spPr>
      </p:pic>
      <p:sp>
        <p:nvSpPr>
          <p:cNvPr id="53" name="Text 37"/>
          <p:cNvSpPr/>
          <p:nvPr/>
        </p:nvSpPr>
        <p:spPr>
          <a:xfrm>
            <a:off x="7461504" y="3273552"/>
            <a:ext cx="1234440" cy="502920"/>
          </a:xfrm>
          <a:prstGeom prst="rect">
            <a:avLst/>
          </a:prstGeom>
          <a:noFill/>
          <a:ln/>
        </p:spPr>
        <p:txBody>
          <a:bodyPr wrap="square" rtlCol="0" anchor="ctr"/>
          <a:lstStyle/>
          <a:p>
            <a:pPr marL="0" indent="0">
              <a:buNone/>
            </a:pPr>
            <a:r>
              <a:rPr lang="en-US" sz="850" dirty="0">
                <a:solidFill>
                  <a:srgbClr val="CCCCCC"/>
                </a:solidFill>
              </a:rPr>
              <a:t>Monitor &amp; adjust</a:t>
            </a:r>
            <a:endParaRPr lang="en-US" sz="850" dirty="0"/>
          </a:p>
        </p:txBody>
      </p:sp>
      <p:pic>
        <p:nvPicPr>
          <p:cNvPr id="54" name="Image 14" descr="preencoded.png"/>
          <p:cNvPicPr>
            <a:picLocks noChangeAspect="1"/>
          </p:cNvPicPr>
          <p:nvPr/>
        </p:nvPicPr>
        <p:blipFill>
          <a:blip r:embed="rId3"/>
          <a:stretch>
            <a:fillRect/>
          </a:stretch>
        </p:blipFill>
        <p:spPr>
          <a:xfrm>
            <a:off x="7205472" y="3931920"/>
            <a:ext cx="182880" cy="182880"/>
          </a:xfrm>
          <a:prstGeom prst="rect">
            <a:avLst/>
          </a:prstGeom>
        </p:spPr>
      </p:pic>
      <p:sp>
        <p:nvSpPr>
          <p:cNvPr id="55" name="Text 38"/>
          <p:cNvSpPr/>
          <p:nvPr/>
        </p:nvSpPr>
        <p:spPr>
          <a:xfrm>
            <a:off x="7461504" y="3913632"/>
            <a:ext cx="1234440" cy="502920"/>
          </a:xfrm>
          <a:prstGeom prst="rect">
            <a:avLst/>
          </a:prstGeom>
          <a:noFill/>
          <a:ln/>
        </p:spPr>
        <p:txBody>
          <a:bodyPr wrap="square" rtlCol="0" anchor="ctr"/>
          <a:lstStyle/>
          <a:p>
            <a:pPr marL="0" indent="0">
              <a:buNone/>
            </a:pPr>
            <a:r>
              <a:rPr lang="en-US" sz="850" dirty="0">
                <a:solidFill>
                  <a:srgbClr val="CCCCCC"/>
                </a:solidFill>
              </a:rPr>
              <a:t>Interim reporting</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914400" y="-914400"/>
            <a:ext cx="3657600" cy="3657600"/>
          </a:xfrm>
          <a:prstGeom prst="ellipse">
            <a:avLst/>
          </a:prstGeom>
          <a:solidFill>
            <a:srgbClr val="C8F400">
              <a:alpha val="12000"/>
            </a:srgbClr>
          </a:solidFill>
          <a:ln w="12700">
            <a:solidFill>
              <a:srgbClr val="C8F400"/>
            </a:solidFill>
            <a:prstDash val="solid"/>
          </a:ln>
        </p:spPr>
        <p:txBody>
          <a:bodyPr/>
          <a:lstStyle/>
          <a:p>
            <a:endParaRPr lang="en-GB"/>
          </a:p>
        </p:txBody>
      </p:sp>
      <p:sp>
        <p:nvSpPr>
          <p:cNvPr id="3" name="Shape 1"/>
          <p:cNvSpPr/>
          <p:nvPr/>
        </p:nvSpPr>
        <p:spPr>
          <a:xfrm>
            <a:off x="6858000" y="3200400"/>
            <a:ext cx="3657600" cy="3657600"/>
          </a:xfrm>
          <a:prstGeom prst="ellipse">
            <a:avLst/>
          </a:prstGeom>
          <a:solidFill>
            <a:srgbClr val="C8F400">
              <a:alpha val="8000"/>
            </a:srgbClr>
          </a:solidFill>
          <a:ln w="6350">
            <a:solidFill>
              <a:srgbClr val="333333"/>
            </a:solidFill>
            <a:prstDash val="solid"/>
          </a:ln>
        </p:spPr>
        <p:txBody>
          <a:bodyPr/>
          <a:lstStyle/>
          <a:p>
            <a:endParaRPr lang="en-GB"/>
          </a:p>
        </p:txBody>
      </p:sp>
      <p:sp>
        <p:nvSpPr>
          <p:cNvPr id="4" name="Shape 2"/>
          <p:cNvSpPr/>
          <p:nvPr/>
        </p:nvSpPr>
        <p:spPr>
          <a:xfrm>
            <a:off x="3611880" y="292608"/>
            <a:ext cx="1371600" cy="256032"/>
          </a:xfrm>
          <a:prstGeom prst="roundRect">
            <a:avLst>
              <a:gd name="adj" fmla="val 17857"/>
            </a:avLst>
          </a:prstGeom>
          <a:solidFill>
            <a:srgbClr val="C8F400"/>
          </a:solidFill>
          <a:ln/>
        </p:spPr>
        <p:txBody>
          <a:bodyPr/>
          <a:lstStyle/>
          <a:p>
            <a:endParaRPr lang="en-GB"/>
          </a:p>
        </p:txBody>
      </p:sp>
      <p:sp>
        <p:nvSpPr>
          <p:cNvPr id="5" name="Text 3"/>
          <p:cNvSpPr/>
          <p:nvPr/>
        </p:nvSpPr>
        <p:spPr>
          <a:xfrm>
            <a:off x="3611880" y="292608"/>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KEY TAKEAWAYS</a:t>
            </a:r>
            <a:endParaRPr lang="en-US" sz="900" dirty="0"/>
          </a:p>
        </p:txBody>
      </p:sp>
      <p:sp>
        <p:nvSpPr>
          <p:cNvPr id="6" name="Text 4"/>
          <p:cNvSpPr/>
          <p:nvPr/>
        </p:nvSpPr>
        <p:spPr>
          <a:xfrm>
            <a:off x="457200" y="640080"/>
            <a:ext cx="8229600" cy="502920"/>
          </a:xfrm>
          <a:prstGeom prst="rect">
            <a:avLst/>
          </a:prstGeom>
          <a:noFill/>
          <a:ln/>
        </p:spPr>
        <p:txBody>
          <a:bodyPr wrap="square" rtlCol="0" anchor="ctr"/>
          <a:lstStyle/>
          <a:p>
            <a:pPr marL="0" indent="0" algn="ctr">
              <a:buNone/>
            </a:pPr>
            <a:r>
              <a:rPr lang="en-US" sz="2600" b="1" dirty="0">
                <a:solidFill>
                  <a:srgbClr val="FFFFFF"/>
                </a:solidFill>
              </a:rPr>
              <a:t>What You Need to Remember</a:t>
            </a:r>
            <a:endParaRPr lang="en-US" sz="2600" dirty="0"/>
          </a:p>
        </p:txBody>
      </p:sp>
      <p:sp>
        <p:nvSpPr>
          <p:cNvPr id="7" name="Shape 5"/>
          <p:cNvSpPr/>
          <p:nvPr/>
        </p:nvSpPr>
        <p:spPr>
          <a:xfrm>
            <a:off x="365760" y="1280160"/>
            <a:ext cx="4160520" cy="150876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8" name="Image 0" descr="preencoded.png"/>
          <p:cNvPicPr>
            <a:picLocks noChangeAspect="1"/>
          </p:cNvPicPr>
          <p:nvPr/>
        </p:nvPicPr>
        <p:blipFill>
          <a:blip r:embed="rId3"/>
          <a:stretch>
            <a:fillRect/>
          </a:stretch>
        </p:blipFill>
        <p:spPr>
          <a:xfrm>
            <a:off x="502920" y="1417320"/>
            <a:ext cx="384048" cy="384048"/>
          </a:xfrm>
          <a:prstGeom prst="rect">
            <a:avLst/>
          </a:prstGeom>
        </p:spPr>
      </p:pic>
      <p:sp>
        <p:nvSpPr>
          <p:cNvPr id="9" name="Text 6"/>
          <p:cNvSpPr/>
          <p:nvPr/>
        </p:nvSpPr>
        <p:spPr>
          <a:xfrm>
            <a:off x="1005840" y="1417320"/>
            <a:ext cx="3383280" cy="384048"/>
          </a:xfrm>
          <a:prstGeom prst="rect">
            <a:avLst/>
          </a:prstGeom>
          <a:noFill/>
          <a:ln/>
        </p:spPr>
        <p:txBody>
          <a:bodyPr wrap="square" rtlCol="0" anchor="ctr"/>
          <a:lstStyle/>
          <a:p>
            <a:pPr marL="0" indent="0">
              <a:buNone/>
            </a:pPr>
            <a:r>
              <a:rPr lang="en-US" sz="1200" b="1" dirty="0">
                <a:solidFill>
                  <a:srgbClr val="C8F400"/>
                </a:solidFill>
              </a:rPr>
              <a:t>Three Major Changes</a:t>
            </a:r>
            <a:endParaRPr lang="en-US" sz="1200" dirty="0"/>
          </a:p>
        </p:txBody>
      </p:sp>
      <p:sp>
        <p:nvSpPr>
          <p:cNvPr id="10" name="Text 7"/>
          <p:cNvSpPr/>
          <p:nvPr/>
        </p:nvSpPr>
        <p:spPr>
          <a:xfrm>
            <a:off x="502920" y="1892808"/>
            <a:ext cx="3840480" cy="804672"/>
          </a:xfrm>
          <a:prstGeom prst="rect">
            <a:avLst/>
          </a:prstGeom>
          <a:noFill/>
          <a:ln/>
        </p:spPr>
        <p:txBody>
          <a:bodyPr wrap="square" rtlCol="0" anchor="ctr"/>
          <a:lstStyle/>
          <a:p>
            <a:pPr marL="0" indent="0">
              <a:buNone/>
            </a:pPr>
            <a:r>
              <a:rPr lang="en-US" sz="1000" dirty="0">
                <a:solidFill>
                  <a:srgbClr val="CCCCCC"/>
                </a:solidFill>
              </a:rPr>
              <a:t>Revenue (Section 23), Leases (Section 20), Financial Instruments — all effective 1 Jan 2026</a:t>
            </a:r>
            <a:endParaRPr lang="en-US" sz="1000" dirty="0"/>
          </a:p>
        </p:txBody>
      </p:sp>
      <p:sp>
        <p:nvSpPr>
          <p:cNvPr id="11" name="Shape 8"/>
          <p:cNvSpPr/>
          <p:nvPr/>
        </p:nvSpPr>
        <p:spPr>
          <a:xfrm>
            <a:off x="4754880" y="1280160"/>
            <a:ext cx="4160520" cy="150876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12" name="Image 1" descr="preencoded.png"/>
          <p:cNvPicPr>
            <a:picLocks noChangeAspect="1"/>
          </p:cNvPicPr>
          <p:nvPr/>
        </p:nvPicPr>
        <p:blipFill>
          <a:blip r:embed="rId4"/>
          <a:stretch>
            <a:fillRect/>
          </a:stretch>
        </p:blipFill>
        <p:spPr>
          <a:xfrm>
            <a:off x="4892040" y="1417320"/>
            <a:ext cx="384048" cy="384048"/>
          </a:xfrm>
          <a:prstGeom prst="rect">
            <a:avLst/>
          </a:prstGeom>
        </p:spPr>
      </p:pic>
      <p:sp>
        <p:nvSpPr>
          <p:cNvPr id="13" name="Text 9"/>
          <p:cNvSpPr/>
          <p:nvPr/>
        </p:nvSpPr>
        <p:spPr>
          <a:xfrm>
            <a:off x="5394960" y="1417320"/>
            <a:ext cx="3383280" cy="384048"/>
          </a:xfrm>
          <a:prstGeom prst="rect">
            <a:avLst/>
          </a:prstGeom>
          <a:noFill/>
          <a:ln/>
        </p:spPr>
        <p:txBody>
          <a:bodyPr wrap="square" rtlCol="0" anchor="ctr"/>
          <a:lstStyle/>
          <a:p>
            <a:pPr marL="0" indent="0">
              <a:buNone/>
            </a:pPr>
            <a:r>
              <a:rPr lang="en-US" sz="1200" b="1" dirty="0">
                <a:solidFill>
                  <a:srgbClr val="C8F400"/>
                </a:solidFill>
              </a:rPr>
              <a:t>Material Balance Sheet Impact</a:t>
            </a:r>
            <a:endParaRPr lang="en-US" sz="1200" dirty="0"/>
          </a:p>
        </p:txBody>
      </p:sp>
      <p:sp>
        <p:nvSpPr>
          <p:cNvPr id="14" name="Text 10"/>
          <p:cNvSpPr/>
          <p:nvPr/>
        </p:nvSpPr>
        <p:spPr>
          <a:xfrm>
            <a:off x="4892040" y="1892808"/>
            <a:ext cx="3840480" cy="804672"/>
          </a:xfrm>
          <a:prstGeom prst="rect">
            <a:avLst/>
          </a:prstGeom>
          <a:noFill/>
          <a:ln/>
        </p:spPr>
        <p:txBody>
          <a:bodyPr wrap="square" rtlCol="0" anchor="ctr"/>
          <a:lstStyle/>
          <a:p>
            <a:pPr marL="0" indent="0">
              <a:buNone/>
            </a:pPr>
            <a:r>
              <a:rPr lang="en-US" sz="1000" dirty="0">
                <a:solidFill>
                  <a:srgbClr val="CCCCCC"/>
                </a:solidFill>
              </a:rPr>
              <a:t>Lease liabilities on-balance-sheet will significantly increase net debt for property-heavy businesses</a:t>
            </a:r>
            <a:endParaRPr lang="en-US" sz="1000" dirty="0"/>
          </a:p>
        </p:txBody>
      </p:sp>
      <p:sp>
        <p:nvSpPr>
          <p:cNvPr id="15" name="Shape 11"/>
          <p:cNvSpPr/>
          <p:nvPr/>
        </p:nvSpPr>
        <p:spPr>
          <a:xfrm>
            <a:off x="365760" y="2971800"/>
            <a:ext cx="4160520" cy="150876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16" name="Image 2" descr="preencoded.png"/>
          <p:cNvPicPr>
            <a:picLocks noChangeAspect="1"/>
          </p:cNvPicPr>
          <p:nvPr/>
        </p:nvPicPr>
        <p:blipFill>
          <a:blip r:embed="rId5"/>
          <a:stretch>
            <a:fillRect/>
          </a:stretch>
        </p:blipFill>
        <p:spPr>
          <a:xfrm>
            <a:off x="502920" y="3108960"/>
            <a:ext cx="384048" cy="384048"/>
          </a:xfrm>
          <a:prstGeom prst="rect">
            <a:avLst/>
          </a:prstGeom>
        </p:spPr>
      </p:pic>
      <p:sp>
        <p:nvSpPr>
          <p:cNvPr id="17" name="Text 12"/>
          <p:cNvSpPr/>
          <p:nvPr/>
        </p:nvSpPr>
        <p:spPr>
          <a:xfrm>
            <a:off x="1005840" y="3108960"/>
            <a:ext cx="3383280" cy="384048"/>
          </a:xfrm>
          <a:prstGeom prst="rect">
            <a:avLst/>
          </a:prstGeom>
          <a:noFill/>
          <a:ln/>
        </p:spPr>
        <p:txBody>
          <a:bodyPr wrap="square" rtlCol="0" anchor="ctr"/>
          <a:lstStyle/>
          <a:p>
            <a:pPr marL="0" indent="0">
              <a:buNone/>
            </a:pPr>
            <a:r>
              <a:rPr lang="en-US" sz="1200" b="1" dirty="0">
                <a:solidFill>
                  <a:srgbClr val="C8F400"/>
                </a:solidFill>
              </a:rPr>
              <a:t>Stakeholder Communication</a:t>
            </a:r>
            <a:endParaRPr lang="en-US" sz="1200" dirty="0"/>
          </a:p>
        </p:txBody>
      </p:sp>
      <p:sp>
        <p:nvSpPr>
          <p:cNvPr id="18" name="Text 13"/>
          <p:cNvSpPr/>
          <p:nvPr/>
        </p:nvSpPr>
        <p:spPr>
          <a:xfrm>
            <a:off x="502920" y="3584448"/>
            <a:ext cx="3840480" cy="804672"/>
          </a:xfrm>
          <a:prstGeom prst="rect">
            <a:avLst/>
          </a:prstGeom>
          <a:noFill/>
          <a:ln/>
        </p:spPr>
        <p:txBody>
          <a:bodyPr wrap="square" rtlCol="0" anchor="ctr"/>
          <a:lstStyle/>
          <a:p>
            <a:pPr marL="0" indent="0">
              <a:buNone/>
            </a:pPr>
            <a:r>
              <a:rPr lang="en-US" sz="1000" dirty="0">
                <a:solidFill>
                  <a:srgbClr val="CCCCCC"/>
                </a:solidFill>
              </a:rPr>
              <a:t>Banks, investors and analysts need early briefing — covenant headroom and KPI benchmarks will shift</a:t>
            </a:r>
            <a:endParaRPr lang="en-US" sz="1000" dirty="0"/>
          </a:p>
        </p:txBody>
      </p:sp>
      <p:sp>
        <p:nvSpPr>
          <p:cNvPr id="19" name="Shape 14"/>
          <p:cNvSpPr/>
          <p:nvPr/>
        </p:nvSpPr>
        <p:spPr>
          <a:xfrm>
            <a:off x="4754880" y="2971800"/>
            <a:ext cx="4160520" cy="150876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20" name="Image 3" descr="preencoded.png"/>
          <p:cNvPicPr>
            <a:picLocks noChangeAspect="1"/>
          </p:cNvPicPr>
          <p:nvPr/>
        </p:nvPicPr>
        <p:blipFill>
          <a:blip r:embed="rId6"/>
          <a:stretch>
            <a:fillRect/>
          </a:stretch>
        </p:blipFill>
        <p:spPr>
          <a:xfrm>
            <a:off x="4892040" y="3108960"/>
            <a:ext cx="384048" cy="384048"/>
          </a:xfrm>
          <a:prstGeom prst="rect">
            <a:avLst/>
          </a:prstGeom>
        </p:spPr>
      </p:pic>
      <p:sp>
        <p:nvSpPr>
          <p:cNvPr id="21" name="Text 15"/>
          <p:cNvSpPr/>
          <p:nvPr/>
        </p:nvSpPr>
        <p:spPr>
          <a:xfrm>
            <a:off x="5394960" y="3108960"/>
            <a:ext cx="3383280" cy="384048"/>
          </a:xfrm>
          <a:prstGeom prst="rect">
            <a:avLst/>
          </a:prstGeom>
          <a:noFill/>
          <a:ln/>
        </p:spPr>
        <p:txBody>
          <a:bodyPr wrap="square" rtlCol="0" anchor="ctr"/>
          <a:lstStyle/>
          <a:p>
            <a:pPr marL="0" indent="0">
              <a:buNone/>
            </a:pPr>
            <a:r>
              <a:rPr lang="en-US" sz="1200" b="1" dirty="0">
                <a:solidFill>
                  <a:srgbClr val="C8F400"/>
                </a:solidFill>
              </a:rPr>
              <a:t>Act Now</a:t>
            </a:r>
            <a:endParaRPr lang="en-US" sz="1200" dirty="0"/>
          </a:p>
        </p:txBody>
      </p:sp>
      <p:sp>
        <p:nvSpPr>
          <p:cNvPr id="22" name="Text 16"/>
          <p:cNvSpPr/>
          <p:nvPr/>
        </p:nvSpPr>
        <p:spPr>
          <a:xfrm>
            <a:off x="4892040" y="3584448"/>
            <a:ext cx="3840480" cy="804672"/>
          </a:xfrm>
          <a:prstGeom prst="rect">
            <a:avLst/>
          </a:prstGeom>
          <a:noFill/>
          <a:ln/>
        </p:spPr>
        <p:txBody>
          <a:bodyPr wrap="square" rtlCol="0" anchor="ctr"/>
          <a:lstStyle/>
          <a:p>
            <a:pPr marL="0" indent="0">
              <a:buNone/>
            </a:pPr>
            <a:r>
              <a:rPr lang="en-US" sz="1000" dirty="0">
                <a:solidFill>
                  <a:srgbClr val="CCCCCC"/>
                </a:solidFill>
              </a:rPr>
              <a:t>Diagnostic and scoping must begin immediately. Data extraction for leases is the longest lead-time item</a:t>
            </a:r>
            <a:endParaRPr lang="en-US" sz="1000" dirty="0"/>
          </a:p>
        </p:txBody>
      </p:sp>
      <p:sp>
        <p:nvSpPr>
          <p:cNvPr id="23" name="Text 17"/>
          <p:cNvSpPr/>
          <p:nvPr/>
        </p:nvSpPr>
        <p:spPr>
          <a:xfrm>
            <a:off x="457200" y="4709160"/>
            <a:ext cx="8229600" cy="320040"/>
          </a:xfrm>
          <a:prstGeom prst="rect">
            <a:avLst/>
          </a:prstGeom>
          <a:noFill/>
          <a:ln/>
        </p:spPr>
        <p:txBody>
          <a:bodyPr wrap="square" rtlCol="0" anchor="ctr"/>
          <a:lstStyle/>
          <a:p>
            <a:pPr marL="0" indent="0" algn="ctr">
              <a:buNone/>
            </a:pPr>
            <a:r>
              <a:rPr lang="en-US" sz="1300" b="1" dirty="0">
                <a:solidFill>
                  <a:srgbClr val="C8F400"/>
                </a:solidFill>
              </a:rPr>
              <a:t>Questions &amp; Discussion — 15 minutes</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1371600" y="-1371600"/>
            <a:ext cx="4572000" cy="4572000"/>
          </a:xfrm>
          <a:prstGeom prst="ellipse">
            <a:avLst/>
          </a:prstGeom>
          <a:solidFill>
            <a:srgbClr val="C8F400">
              <a:alpha val="15000"/>
            </a:srgbClr>
          </a:solidFill>
          <a:ln w="12700">
            <a:solidFill>
              <a:srgbClr val="C8F400"/>
            </a:solidFill>
            <a:prstDash val="solid"/>
          </a:ln>
        </p:spPr>
        <p:txBody>
          <a:bodyPr/>
          <a:lstStyle/>
          <a:p>
            <a:endParaRPr lang="en-GB"/>
          </a:p>
        </p:txBody>
      </p:sp>
      <p:sp>
        <p:nvSpPr>
          <p:cNvPr id="3" name="Shape 1"/>
          <p:cNvSpPr/>
          <p:nvPr/>
        </p:nvSpPr>
        <p:spPr>
          <a:xfrm>
            <a:off x="5943600" y="2286000"/>
            <a:ext cx="4572000" cy="4572000"/>
          </a:xfrm>
          <a:prstGeom prst="ellipse">
            <a:avLst/>
          </a:prstGeom>
          <a:solidFill>
            <a:srgbClr val="C8F400">
              <a:alpha val="10000"/>
            </a:srgbClr>
          </a:solidFill>
          <a:ln w="6350">
            <a:solidFill>
              <a:srgbClr val="333333"/>
            </a:solidFill>
            <a:prstDash val="solid"/>
          </a:ln>
        </p:spPr>
        <p:txBody>
          <a:bodyPr/>
          <a:lstStyle/>
          <a:p>
            <a:endParaRPr lang="en-GB"/>
          </a:p>
        </p:txBody>
      </p:sp>
      <p:sp>
        <p:nvSpPr>
          <p:cNvPr id="4" name="Text 2"/>
          <p:cNvSpPr/>
          <p:nvPr/>
        </p:nvSpPr>
        <p:spPr>
          <a:xfrm>
            <a:off x="457200" y="1280160"/>
            <a:ext cx="8229600" cy="1005840"/>
          </a:xfrm>
          <a:prstGeom prst="rect">
            <a:avLst/>
          </a:prstGeom>
          <a:noFill/>
          <a:ln/>
        </p:spPr>
        <p:txBody>
          <a:bodyPr wrap="square" rtlCol="0" anchor="ctr"/>
          <a:lstStyle/>
          <a:p>
            <a:pPr marL="0" indent="0" algn="ctr">
              <a:buNone/>
            </a:pPr>
            <a:r>
              <a:rPr lang="en-US" sz="5600" b="1" kern="0" spc="1200" dirty="0">
                <a:solidFill>
                  <a:srgbClr val="C8F400"/>
                </a:solidFill>
              </a:rPr>
              <a:t>THANK YOU</a:t>
            </a:r>
            <a:endParaRPr lang="en-US" sz="5600" dirty="0"/>
          </a:p>
        </p:txBody>
      </p:sp>
      <p:sp>
        <p:nvSpPr>
          <p:cNvPr id="5" name="Shape 3"/>
          <p:cNvSpPr/>
          <p:nvPr/>
        </p:nvSpPr>
        <p:spPr>
          <a:xfrm>
            <a:off x="2286000" y="2377440"/>
            <a:ext cx="4572000" cy="0"/>
          </a:xfrm>
          <a:prstGeom prst="line">
            <a:avLst/>
          </a:prstGeom>
          <a:noFill/>
          <a:ln w="25400">
            <a:solidFill>
              <a:srgbClr val="C8F400"/>
            </a:solidFill>
            <a:prstDash val="solid"/>
          </a:ln>
        </p:spPr>
        <p:txBody>
          <a:bodyPr/>
          <a:lstStyle/>
          <a:p>
            <a:endParaRPr lang="en-GB"/>
          </a:p>
        </p:txBody>
      </p:sp>
      <p:sp>
        <p:nvSpPr>
          <p:cNvPr id="6" name="Text 4"/>
          <p:cNvSpPr/>
          <p:nvPr/>
        </p:nvSpPr>
        <p:spPr>
          <a:xfrm>
            <a:off x="457200" y="2514600"/>
            <a:ext cx="8229600" cy="411480"/>
          </a:xfrm>
          <a:prstGeom prst="rect">
            <a:avLst/>
          </a:prstGeom>
          <a:noFill/>
          <a:ln/>
        </p:spPr>
        <p:txBody>
          <a:bodyPr wrap="square" rtlCol="0" anchor="ctr"/>
          <a:lstStyle/>
          <a:p>
            <a:pPr marL="0" indent="0" algn="ctr">
              <a:buNone/>
            </a:pPr>
            <a:r>
              <a:rPr lang="en-US" sz="1600" dirty="0">
                <a:solidFill>
                  <a:srgbClr val="FFFFFF"/>
                </a:solidFill>
              </a:rPr>
              <a:t>FRS 102 Amendments Training Session</a:t>
            </a:r>
            <a:endParaRPr lang="en-US" sz="1600" dirty="0"/>
          </a:p>
        </p:txBody>
      </p:sp>
      <p:sp>
        <p:nvSpPr>
          <p:cNvPr id="7" name="Shape 5"/>
          <p:cNvSpPr/>
          <p:nvPr/>
        </p:nvSpPr>
        <p:spPr>
          <a:xfrm>
            <a:off x="1371600" y="3017520"/>
            <a:ext cx="6400800" cy="155448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8" name="Text 6"/>
          <p:cNvSpPr/>
          <p:nvPr/>
        </p:nvSpPr>
        <p:spPr>
          <a:xfrm>
            <a:off x="1371600" y="3063240"/>
            <a:ext cx="6400800" cy="320040"/>
          </a:xfrm>
          <a:prstGeom prst="rect">
            <a:avLst/>
          </a:prstGeom>
          <a:noFill/>
          <a:ln/>
        </p:spPr>
        <p:txBody>
          <a:bodyPr wrap="square" rtlCol="0" anchor="ctr"/>
          <a:lstStyle/>
          <a:p>
            <a:pPr marL="0" indent="0" algn="ctr">
              <a:buNone/>
            </a:pPr>
            <a:r>
              <a:rPr lang="en-US" sz="1100" b="1" dirty="0">
                <a:solidFill>
                  <a:srgbClr val="C8F400"/>
                </a:solidFill>
              </a:rPr>
              <a:t>Useful Resources</a:t>
            </a:r>
            <a:endParaRPr lang="en-US" sz="1100" dirty="0"/>
          </a:p>
        </p:txBody>
      </p:sp>
      <p:sp>
        <p:nvSpPr>
          <p:cNvPr id="9" name="Text 7"/>
          <p:cNvSpPr/>
          <p:nvPr/>
        </p:nvSpPr>
        <p:spPr>
          <a:xfrm>
            <a:off x="1554480" y="3429000"/>
            <a:ext cx="6035040" cy="1005840"/>
          </a:xfrm>
          <a:prstGeom prst="rect">
            <a:avLst/>
          </a:prstGeom>
          <a:noFill/>
          <a:ln/>
        </p:spPr>
        <p:txBody>
          <a:bodyPr wrap="square" rtlCol="0" anchor="ctr"/>
          <a:lstStyle/>
          <a:p>
            <a:r>
              <a:rPr lang="en-US" sz="950" dirty="0">
                <a:solidFill>
                  <a:srgbClr val="CCCCCC"/>
                </a:solidFill>
              </a:rPr>
              <a:t>FRC Website: www.frc.org.uk/frs-102-amendments
</a:t>
            </a:r>
            <a:endParaRPr lang="en-US" sz="950" dirty="0"/>
          </a:p>
          <a:p>
            <a:r>
              <a:rPr lang="en-US" sz="950" dirty="0">
                <a:solidFill>
                  <a:srgbClr val="CCCCCC"/>
                </a:solidFill>
              </a:rPr>
              <a:t>ICAEW Technical Bulletin: FRS 102 Implementation Guide
</a:t>
            </a:r>
            <a:endParaRPr lang="en-US" sz="950" dirty="0"/>
          </a:p>
          <a:p>
            <a:r>
              <a:rPr lang="en-US" sz="950" dirty="0">
                <a:solidFill>
                  <a:srgbClr val="CCCCCC"/>
                </a:solidFill>
              </a:rPr>
              <a:t>FRED 82 Exposure Draft &amp; Responses (frc.org.uk)
</a:t>
            </a:r>
            <a:endParaRPr lang="en-US" sz="950" dirty="0"/>
          </a:p>
          <a:p>
            <a:r>
              <a:rPr lang="en-US" sz="950" dirty="0">
                <a:solidFill>
                  <a:srgbClr val="CCCCCC"/>
                </a:solidFill>
              </a:rPr>
              <a:t>Your external auditors' FRS 102 readiness tool
</a:t>
            </a:r>
            <a:endParaRPr lang="en-US" sz="950" dirty="0"/>
          </a:p>
        </p:txBody>
      </p:sp>
      <p:sp>
        <p:nvSpPr>
          <p:cNvPr id="10" name="Text 8"/>
          <p:cNvSpPr/>
          <p:nvPr/>
        </p:nvSpPr>
        <p:spPr>
          <a:xfrm>
            <a:off x="0" y="4754880"/>
            <a:ext cx="9144000" cy="274320"/>
          </a:xfrm>
          <a:prstGeom prst="rect">
            <a:avLst/>
          </a:prstGeom>
          <a:noFill/>
          <a:ln/>
        </p:spPr>
        <p:txBody>
          <a:bodyPr wrap="square" rtlCol="0" anchor="ctr"/>
          <a:lstStyle/>
          <a:p>
            <a:pPr marL="0" indent="0" algn="ctr">
              <a:buNone/>
            </a:pPr>
            <a:r>
              <a:rPr lang="en-US" sz="850" i="1" dirty="0">
                <a:solidFill>
                  <a:srgbClr val="888888"/>
                </a:solidFill>
              </a:rPr>
              <a:t>Prepared by: Usman, Deloitte Large &amp; Complex Consumer sector |  For training purpose only  |  June 2026</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7315200" y="-914400"/>
            <a:ext cx="3200400" cy="3200400"/>
          </a:xfrm>
          <a:prstGeom prst="ellipse">
            <a:avLst/>
          </a:prstGeom>
          <a:solidFill>
            <a:srgbClr val="C8F400">
              <a:alpha val="10000"/>
            </a:srgbClr>
          </a:solidFill>
          <a:ln w="6350">
            <a:solidFill>
              <a:srgbClr val="333333"/>
            </a:solidFill>
            <a:prstDash val="solid"/>
          </a:ln>
        </p:spPr>
        <p:txBody>
          <a:bodyPr/>
          <a:lstStyle/>
          <a:p>
            <a:endParaRPr lang="en-GB"/>
          </a:p>
        </p:txBody>
      </p:sp>
      <p:sp>
        <p:nvSpPr>
          <p:cNvPr id="3" name="Shape 1"/>
          <p:cNvSpPr/>
          <p:nvPr/>
        </p:nvSpPr>
        <p:spPr>
          <a:xfrm>
            <a:off x="457200" y="274320"/>
            <a:ext cx="1371600" cy="256032"/>
          </a:xfrm>
          <a:prstGeom prst="roundRect">
            <a:avLst>
              <a:gd name="adj" fmla="val 17857"/>
            </a:avLst>
          </a:prstGeom>
          <a:solidFill>
            <a:srgbClr val="C8F400"/>
          </a:solidFill>
          <a:ln/>
        </p:spPr>
        <p:txBody>
          <a:bodyPr/>
          <a:lstStyle/>
          <a:p>
            <a:endParaRPr lang="en-GB"/>
          </a:p>
        </p:txBody>
      </p:sp>
      <p:sp>
        <p:nvSpPr>
          <p:cNvPr id="4" name="Text 2"/>
          <p:cNvSpPr/>
          <p:nvPr/>
        </p:nvSpPr>
        <p:spPr>
          <a:xfrm>
            <a:off x="457200" y="274320"/>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AGENDA</a:t>
            </a:r>
            <a:endParaRPr lang="en-US" sz="900" dirty="0"/>
          </a:p>
        </p:txBody>
      </p:sp>
      <p:sp>
        <p:nvSpPr>
          <p:cNvPr id="5" name="Text 3"/>
          <p:cNvSpPr/>
          <p:nvPr/>
        </p:nvSpPr>
        <p:spPr>
          <a:xfrm>
            <a:off x="457200" y="594360"/>
            <a:ext cx="7315200" cy="548640"/>
          </a:xfrm>
          <a:prstGeom prst="rect">
            <a:avLst/>
          </a:prstGeom>
          <a:noFill/>
          <a:ln/>
        </p:spPr>
        <p:txBody>
          <a:bodyPr wrap="square" rtlCol="0" anchor="ctr"/>
          <a:lstStyle/>
          <a:p>
            <a:pPr marL="0" indent="0">
              <a:buNone/>
            </a:pPr>
            <a:r>
              <a:rPr lang="en-US" sz="2800" b="1" dirty="0">
                <a:solidFill>
                  <a:srgbClr val="FFFFFF"/>
                </a:solidFill>
              </a:rPr>
              <a:t>Today's Training Programme</a:t>
            </a:r>
            <a:endParaRPr lang="en-US" sz="2800" dirty="0"/>
          </a:p>
        </p:txBody>
      </p:sp>
      <p:sp>
        <p:nvSpPr>
          <p:cNvPr id="6" name="Shape 4"/>
          <p:cNvSpPr/>
          <p:nvPr/>
        </p:nvSpPr>
        <p:spPr>
          <a:xfrm>
            <a:off x="457200" y="1325880"/>
            <a:ext cx="8138160" cy="53035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7" name="Shape 5"/>
          <p:cNvSpPr/>
          <p:nvPr/>
        </p:nvSpPr>
        <p:spPr>
          <a:xfrm>
            <a:off x="457200" y="1325880"/>
            <a:ext cx="594360" cy="530352"/>
          </a:xfrm>
          <a:prstGeom prst="rect">
            <a:avLst/>
          </a:prstGeom>
          <a:solidFill>
            <a:srgbClr val="C8F400"/>
          </a:solidFill>
          <a:ln w="12700">
            <a:solidFill>
              <a:srgbClr val="000000"/>
            </a:solidFill>
            <a:prstDash val="solid"/>
          </a:ln>
        </p:spPr>
        <p:txBody>
          <a:bodyPr/>
          <a:lstStyle/>
          <a:p>
            <a:endParaRPr lang="en-GB"/>
          </a:p>
        </p:txBody>
      </p:sp>
      <p:sp>
        <p:nvSpPr>
          <p:cNvPr id="8" name="Text 6"/>
          <p:cNvSpPr/>
          <p:nvPr/>
        </p:nvSpPr>
        <p:spPr>
          <a:xfrm>
            <a:off x="457200" y="1325880"/>
            <a:ext cx="594360" cy="530352"/>
          </a:xfrm>
          <a:prstGeom prst="rect">
            <a:avLst/>
          </a:prstGeom>
          <a:noFill/>
          <a:ln/>
        </p:spPr>
        <p:txBody>
          <a:bodyPr wrap="square" lIns="0" tIns="0" rIns="0" bIns="0" rtlCol="0" anchor="ctr"/>
          <a:lstStyle/>
          <a:p>
            <a:pPr marL="0" indent="0" algn="ctr">
              <a:buNone/>
            </a:pPr>
            <a:r>
              <a:rPr lang="en-US" sz="1400" b="1" dirty="0">
                <a:solidFill>
                  <a:srgbClr val="080808"/>
                </a:solidFill>
              </a:rPr>
              <a:t>01</a:t>
            </a:r>
            <a:endParaRPr lang="en-US" sz="1400" dirty="0"/>
          </a:p>
        </p:txBody>
      </p:sp>
      <p:sp>
        <p:nvSpPr>
          <p:cNvPr id="9" name="Text 7"/>
          <p:cNvSpPr/>
          <p:nvPr/>
        </p:nvSpPr>
        <p:spPr>
          <a:xfrm>
            <a:off x="1170432" y="1362456"/>
            <a:ext cx="4114800" cy="256032"/>
          </a:xfrm>
          <a:prstGeom prst="rect">
            <a:avLst/>
          </a:prstGeom>
          <a:noFill/>
          <a:ln/>
        </p:spPr>
        <p:txBody>
          <a:bodyPr wrap="square" rtlCol="0" anchor="ctr"/>
          <a:lstStyle/>
          <a:p>
            <a:pPr marL="0" indent="0">
              <a:buNone/>
            </a:pPr>
            <a:r>
              <a:rPr lang="en-US" sz="1200" b="1" dirty="0">
                <a:solidFill>
                  <a:srgbClr val="FFFFFF"/>
                </a:solidFill>
              </a:rPr>
              <a:t>Why FRS 102 Was Amended</a:t>
            </a:r>
            <a:endParaRPr lang="en-US" sz="1200" dirty="0"/>
          </a:p>
        </p:txBody>
      </p:sp>
      <p:sp>
        <p:nvSpPr>
          <p:cNvPr id="10" name="Text 8"/>
          <p:cNvSpPr/>
          <p:nvPr/>
        </p:nvSpPr>
        <p:spPr>
          <a:xfrm>
            <a:off x="1170432" y="1600200"/>
            <a:ext cx="4114800" cy="201168"/>
          </a:xfrm>
          <a:prstGeom prst="rect">
            <a:avLst/>
          </a:prstGeom>
          <a:noFill/>
          <a:ln/>
        </p:spPr>
        <p:txBody>
          <a:bodyPr wrap="square" rtlCol="0" anchor="ctr"/>
          <a:lstStyle/>
          <a:p>
            <a:pPr marL="0" indent="0">
              <a:buNone/>
            </a:pPr>
            <a:r>
              <a:rPr lang="en-US" sz="900" dirty="0">
                <a:solidFill>
                  <a:srgbClr val="888888"/>
                </a:solidFill>
              </a:rPr>
              <a:t>Background &amp; FRC rationale</a:t>
            </a:r>
            <a:endParaRPr lang="en-US" sz="900" dirty="0"/>
          </a:p>
        </p:txBody>
      </p:sp>
      <p:sp>
        <p:nvSpPr>
          <p:cNvPr id="11" name="Shape 9"/>
          <p:cNvSpPr/>
          <p:nvPr/>
        </p:nvSpPr>
        <p:spPr>
          <a:xfrm>
            <a:off x="457200" y="1938528"/>
            <a:ext cx="8138160" cy="53035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2" name="Shape 10"/>
          <p:cNvSpPr/>
          <p:nvPr/>
        </p:nvSpPr>
        <p:spPr>
          <a:xfrm>
            <a:off x="457200" y="1938528"/>
            <a:ext cx="594360" cy="530352"/>
          </a:xfrm>
          <a:prstGeom prst="rect">
            <a:avLst/>
          </a:prstGeom>
          <a:solidFill>
            <a:srgbClr val="C8F400"/>
          </a:solidFill>
          <a:ln w="12700">
            <a:solidFill>
              <a:srgbClr val="000000"/>
            </a:solidFill>
            <a:prstDash val="solid"/>
          </a:ln>
        </p:spPr>
        <p:txBody>
          <a:bodyPr/>
          <a:lstStyle/>
          <a:p>
            <a:endParaRPr lang="en-GB"/>
          </a:p>
        </p:txBody>
      </p:sp>
      <p:sp>
        <p:nvSpPr>
          <p:cNvPr id="13" name="Text 11"/>
          <p:cNvSpPr/>
          <p:nvPr/>
        </p:nvSpPr>
        <p:spPr>
          <a:xfrm>
            <a:off x="457200" y="1938528"/>
            <a:ext cx="594360" cy="530352"/>
          </a:xfrm>
          <a:prstGeom prst="rect">
            <a:avLst/>
          </a:prstGeom>
          <a:noFill/>
          <a:ln/>
        </p:spPr>
        <p:txBody>
          <a:bodyPr wrap="square" lIns="0" tIns="0" rIns="0" bIns="0" rtlCol="0" anchor="ctr"/>
          <a:lstStyle/>
          <a:p>
            <a:pPr marL="0" indent="0" algn="ctr">
              <a:buNone/>
            </a:pPr>
            <a:r>
              <a:rPr lang="en-US" sz="1400" b="1" dirty="0">
                <a:solidFill>
                  <a:srgbClr val="080808"/>
                </a:solidFill>
              </a:rPr>
              <a:t>02</a:t>
            </a:r>
            <a:endParaRPr lang="en-US" sz="1400" dirty="0"/>
          </a:p>
        </p:txBody>
      </p:sp>
      <p:sp>
        <p:nvSpPr>
          <p:cNvPr id="14" name="Text 12"/>
          <p:cNvSpPr/>
          <p:nvPr/>
        </p:nvSpPr>
        <p:spPr>
          <a:xfrm>
            <a:off x="1170432" y="1975104"/>
            <a:ext cx="4114800" cy="256032"/>
          </a:xfrm>
          <a:prstGeom prst="rect">
            <a:avLst/>
          </a:prstGeom>
          <a:noFill/>
          <a:ln/>
        </p:spPr>
        <p:txBody>
          <a:bodyPr wrap="square" rtlCol="0" anchor="ctr"/>
          <a:lstStyle/>
          <a:p>
            <a:pPr marL="0" indent="0">
              <a:buNone/>
            </a:pPr>
            <a:r>
              <a:rPr lang="en-US" sz="1200" b="1" dirty="0">
                <a:solidFill>
                  <a:srgbClr val="FFFFFF"/>
                </a:solidFill>
              </a:rPr>
              <a:t>Key Amendment: Revenue Recognition</a:t>
            </a:r>
            <a:endParaRPr lang="en-US" sz="1200" dirty="0"/>
          </a:p>
        </p:txBody>
      </p:sp>
      <p:sp>
        <p:nvSpPr>
          <p:cNvPr id="15" name="Text 13"/>
          <p:cNvSpPr/>
          <p:nvPr/>
        </p:nvSpPr>
        <p:spPr>
          <a:xfrm>
            <a:off x="1170432" y="2212848"/>
            <a:ext cx="4114800" cy="201168"/>
          </a:xfrm>
          <a:prstGeom prst="rect">
            <a:avLst/>
          </a:prstGeom>
          <a:noFill/>
          <a:ln/>
        </p:spPr>
        <p:txBody>
          <a:bodyPr wrap="square" rtlCol="0" anchor="ctr"/>
          <a:lstStyle/>
          <a:p>
            <a:pPr marL="0" indent="0">
              <a:buNone/>
            </a:pPr>
            <a:r>
              <a:rPr lang="en-US" sz="900" dirty="0">
                <a:solidFill>
                  <a:srgbClr val="888888"/>
                </a:solidFill>
              </a:rPr>
              <a:t>New 5-step model under Section 23</a:t>
            </a:r>
            <a:endParaRPr lang="en-US" sz="900" dirty="0"/>
          </a:p>
        </p:txBody>
      </p:sp>
      <p:sp>
        <p:nvSpPr>
          <p:cNvPr id="16" name="Shape 14"/>
          <p:cNvSpPr/>
          <p:nvPr/>
        </p:nvSpPr>
        <p:spPr>
          <a:xfrm>
            <a:off x="457200" y="2551176"/>
            <a:ext cx="8138160" cy="53035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7" name="Shape 15"/>
          <p:cNvSpPr/>
          <p:nvPr/>
        </p:nvSpPr>
        <p:spPr>
          <a:xfrm>
            <a:off x="457200" y="2551176"/>
            <a:ext cx="594360" cy="530352"/>
          </a:xfrm>
          <a:prstGeom prst="rect">
            <a:avLst/>
          </a:prstGeom>
          <a:solidFill>
            <a:srgbClr val="C8F400"/>
          </a:solidFill>
          <a:ln w="12700">
            <a:solidFill>
              <a:srgbClr val="000000"/>
            </a:solidFill>
            <a:prstDash val="solid"/>
          </a:ln>
        </p:spPr>
        <p:txBody>
          <a:bodyPr/>
          <a:lstStyle/>
          <a:p>
            <a:endParaRPr lang="en-GB"/>
          </a:p>
        </p:txBody>
      </p:sp>
      <p:sp>
        <p:nvSpPr>
          <p:cNvPr id="18" name="Text 16"/>
          <p:cNvSpPr/>
          <p:nvPr/>
        </p:nvSpPr>
        <p:spPr>
          <a:xfrm>
            <a:off x="457200" y="2551176"/>
            <a:ext cx="594360" cy="530352"/>
          </a:xfrm>
          <a:prstGeom prst="rect">
            <a:avLst/>
          </a:prstGeom>
          <a:noFill/>
          <a:ln/>
        </p:spPr>
        <p:txBody>
          <a:bodyPr wrap="square" lIns="0" tIns="0" rIns="0" bIns="0" rtlCol="0" anchor="ctr"/>
          <a:lstStyle/>
          <a:p>
            <a:pPr marL="0" indent="0" algn="ctr">
              <a:buNone/>
            </a:pPr>
            <a:r>
              <a:rPr lang="en-US" sz="1400" b="1" dirty="0">
                <a:solidFill>
                  <a:srgbClr val="080808"/>
                </a:solidFill>
              </a:rPr>
              <a:t>03</a:t>
            </a:r>
            <a:endParaRPr lang="en-US" sz="1400" dirty="0"/>
          </a:p>
        </p:txBody>
      </p:sp>
      <p:sp>
        <p:nvSpPr>
          <p:cNvPr id="19" name="Text 17"/>
          <p:cNvSpPr/>
          <p:nvPr/>
        </p:nvSpPr>
        <p:spPr>
          <a:xfrm>
            <a:off x="1170432" y="2587752"/>
            <a:ext cx="4114800" cy="256032"/>
          </a:xfrm>
          <a:prstGeom prst="rect">
            <a:avLst/>
          </a:prstGeom>
          <a:noFill/>
          <a:ln/>
        </p:spPr>
        <p:txBody>
          <a:bodyPr wrap="square" rtlCol="0" anchor="ctr"/>
          <a:lstStyle/>
          <a:p>
            <a:pPr marL="0" indent="0">
              <a:buNone/>
            </a:pPr>
            <a:r>
              <a:rPr lang="en-US" sz="1200" b="1" dirty="0">
                <a:solidFill>
                  <a:srgbClr val="FFFFFF"/>
                </a:solidFill>
              </a:rPr>
              <a:t>Key Amendment: Lease Accounting</a:t>
            </a:r>
            <a:endParaRPr lang="en-US" sz="1200" dirty="0"/>
          </a:p>
        </p:txBody>
      </p:sp>
      <p:sp>
        <p:nvSpPr>
          <p:cNvPr id="20" name="Text 18"/>
          <p:cNvSpPr/>
          <p:nvPr/>
        </p:nvSpPr>
        <p:spPr>
          <a:xfrm>
            <a:off x="1170432" y="2825496"/>
            <a:ext cx="4114800" cy="201168"/>
          </a:xfrm>
          <a:prstGeom prst="rect">
            <a:avLst/>
          </a:prstGeom>
          <a:noFill/>
          <a:ln/>
        </p:spPr>
        <p:txBody>
          <a:bodyPr wrap="square" rtlCol="0" anchor="ctr"/>
          <a:lstStyle/>
          <a:p>
            <a:pPr marL="0" indent="0">
              <a:buNone/>
            </a:pPr>
            <a:r>
              <a:rPr lang="en-US" sz="900" dirty="0">
                <a:solidFill>
                  <a:srgbClr val="888888"/>
                </a:solidFill>
              </a:rPr>
              <a:t>On-balance-sheet leases (IFRS 16 alignment)</a:t>
            </a:r>
            <a:endParaRPr lang="en-US" sz="900" dirty="0"/>
          </a:p>
        </p:txBody>
      </p:sp>
      <p:sp>
        <p:nvSpPr>
          <p:cNvPr id="21" name="Shape 19"/>
          <p:cNvSpPr/>
          <p:nvPr/>
        </p:nvSpPr>
        <p:spPr>
          <a:xfrm>
            <a:off x="457200" y="3163824"/>
            <a:ext cx="8138160" cy="53035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2" name="Shape 20"/>
          <p:cNvSpPr/>
          <p:nvPr/>
        </p:nvSpPr>
        <p:spPr>
          <a:xfrm>
            <a:off x="457200" y="3163824"/>
            <a:ext cx="594360" cy="530352"/>
          </a:xfrm>
          <a:prstGeom prst="rect">
            <a:avLst/>
          </a:prstGeom>
          <a:solidFill>
            <a:srgbClr val="C8F400"/>
          </a:solidFill>
          <a:ln w="12700">
            <a:solidFill>
              <a:srgbClr val="000000"/>
            </a:solidFill>
            <a:prstDash val="solid"/>
          </a:ln>
        </p:spPr>
        <p:txBody>
          <a:bodyPr/>
          <a:lstStyle/>
          <a:p>
            <a:endParaRPr lang="en-GB"/>
          </a:p>
        </p:txBody>
      </p:sp>
      <p:sp>
        <p:nvSpPr>
          <p:cNvPr id="23" name="Text 21"/>
          <p:cNvSpPr/>
          <p:nvPr/>
        </p:nvSpPr>
        <p:spPr>
          <a:xfrm>
            <a:off x="457200" y="3163824"/>
            <a:ext cx="594360" cy="530352"/>
          </a:xfrm>
          <a:prstGeom prst="rect">
            <a:avLst/>
          </a:prstGeom>
          <a:noFill/>
          <a:ln/>
        </p:spPr>
        <p:txBody>
          <a:bodyPr wrap="square" lIns="0" tIns="0" rIns="0" bIns="0" rtlCol="0" anchor="ctr"/>
          <a:lstStyle/>
          <a:p>
            <a:pPr marL="0" indent="0" algn="ctr">
              <a:buNone/>
            </a:pPr>
            <a:r>
              <a:rPr lang="en-US" sz="1400" b="1" dirty="0">
                <a:solidFill>
                  <a:srgbClr val="080808"/>
                </a:solidFill>
              </a:rPr>
              <a:t>04</a:t>
            </a:r>
            <a:endParaRPr lang="en-US" sz="1400" dirty="0"/>
          </a:p>
        </p:txBody>
      </p:sp>
      <p:sp>
        <p:nvSpPr>
          <p:cNvPr id="24" name="Text 22"/>
          <p:cNvSpPr/>
          <p:nvPr/>
        </p:nvSpPr>
        <p:spPr>
          <a:xfrm>
            <a:off x="1170432" y="3200400"/>
            <a:ext cx="4114800" cy="256032"/>
          </a:xfrm>
          <a:prstGeom prst="rect">
            <a:avLst/>
          </a:prstGeom>
          <a:noFill/>
          <a:ln/>
        </p:spPr>
        <p:txBody>
          <a:bodyPr wrap="square" rtlCol="0" anchor="ctr"/>
          <a:lstStyle/>
          <a:p>
            <a:pPr marL="0" indent="0">
              <a:buNone/>
            </a:pPr>
            <a:r>
              <a:rPr lang="en-US" sz="1200" b="1" dirty="0">
                <a:solidFill>
                  <a:srgbClr val="FFFFFF"/>
                </a:solidFill>
              </a:rPr>
              <a:t>Key Amendment: Financial Instruments</a:t>
            </a:r>
            <a:endParaRPr lang="en-US" sz="1200" dirty="0"/>
          </a:p>
        </p:txBody>
      </p:sp>
      <p:sp>
        <p:nvSpPr>
          <p:cNvPr id="25" name="Text 23"/>
          <p:cNvSpPr/>
          <p:nvPr/>
        </p:nvSpPr>
        <p:spPr>
          <a:xfrm>
            <a:off x="1170432" y="3438144"/>
            <a:ext cx="4114800" cy="201168"/>
          </a:xfrm>
          <a:prstGeom prst="rect">
            <a:avLst/>
          </a:prstGeom>
          <a:noFill/>
          <a:ln/>
        </p:spPr>
        <p:txBody>
          <a:bodyPr wrap="square" rtlCol="0" anchor="ctr"/>
          <a:lstStyle/>
          <a:p>
            <a:pPr marL="0" indent="0">
              <a:buNone/>
            </a:pPr>
            <a:r>
              <a:rPr lang="en-US" sz="900" dirty="0">
                <a:solidFill>
                  <a:srgbClr val="888888"/>
                </a:solidFill>
              </a:rPr>
              <a:t>Simplified approach changes</a:t>
            </a:r>
            <a:endParaRPr lang="en-US" sz="900" dirty="0"/>
          </a:p>
        </p:txBody>
      </p:sp>
      <p:sp>
        <p:nvSpPr>
          <p:cNvPr id="26" name="Shape 24"/>
          <p:cNvSpPr/>
          <p:nvPr/>
        </p:nvSpPr>
        <p:spPr>
          <a:xfrm>
            <a:off x="457200" y="3776472"/>
            <a:ext cx="8138160" cy="53035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7" name="Shape 25"/>
          <p:cNvSpPr/>
          <p:nvPr/>
        </p:nvSpPr>
        <p:spPr>
          <a:xfrm>
            <a:off x="457200" y="3776472"/>
            <a:ext cx="594360" cy="530352"/>
          </a:xfrm>
          <a:prstGeom prst="rect">
            <a:avLst/>
          </a:prstGeom>
          <a:solidFill>
            <a:srgbClr val="C8F400"/>
          </a:solidFill>
          <a:ln w="12700">
            <a:solidFill>
              <a:srgbClr val="000000"/>
            </a:solidFill>
            <a:prstDash val="solid"/>
          </a:ln>
        </p:spPr>
        <p:txBody>
          <a:bodyPr/>
          <a:lstStyle/>
          <a:p>
            <a:endParaRPr lang="en-GB"/>
          </a:p>
        </p:txBody>
      </p:sp>
      <p:sp>
        <p:nvSpPr>
          <p:cNvPr id="28" name="Text 26"/>
          <p:cNvSpPr/>
          <p:nvPr/>
        </p:nvSpPr>
        <p:spPr>
          <a:xfrm>
            <a:off x="457200" y="3776472"/>
            <a:ext cx="594360" cy="530352"/>
          </a:xfrm>
          <a:prstGeom prst="rect">
            <a:avLst/>
          </a:prstGeom>
          <a:noFill/>
          <a:ln/>
        </p:spPr>
        <p:txBody>
          <a:bodyPr wrap="square" lIns="0" tIns="0" rIns="0" bIns="0" rtlCol="0" anchor="ctr"/>
          <a:lstStyle/>
          <a:p>
            <a:pPr marL="0" indent="0" algn="ctr">
              <a:buNone/>
            </a:pPr>
            <a:r>
              <a:rPr lang="en-US" sz="1400" b="1" dirty="0">
                <a:solidFill>
                  <a:srgbClr val="080808"/>
                </a:solidFill>
              </a:rPr>
              <a:t>05</a:t>
            </a:r>
            <a:endParaRPr lang="en-US" sz="1400" dirty="0"/>
          </a:p>
        </p:txBody>
      </p:sp>
      <p:sp>
        <p:nvSpPr>
          <p:cNvPr id="29" name="Text 27"/>
          <p:cNvSpPr/>
          <p:nvPr/>
        </p:nvSpPr>
        <p:spPr>
          <a:xfrm>
            <a:off x="1170432" y="3813048"/>
            <a:ext cx="4114800" cy="256032"/>
          </a:xfrm>
          <a:prstGeom prst="rect">
            <a:avLst/>
          </a:prstGeom>
          <a:noFill/>
          <a:ln/>
        </p:spPr>
        <p:txBody>
          <a:bodyPr wrap="square" rtlCol="0" anchor="ctr"/>
          <a:lstStyle/>
          <a:p>
            <a:pPr marL="0" indent="0">
              <a:buNone/>
            </a:pPr>
            <a:r>
              <a:rPr lang="en-US" sz="1200" b="1" dirty="0">
                <a:solidFill>
                  <a:srgbClr val="FFFFFF"/>
                </a:solidFill>
              </a:rPr>
              <a:t>M&amp;S Case Study</a:t>
            </a:r>
            <a:endParaRPr lang="en-US" sz="1200" dirty="0"/>
          </a:p>
        </p:txBody>
      </p:sp>
      <p:sp>
        <p:nvSpPr>
          <p:cNvPr id="30" name="Text 28"/>
          <p:cNvSpPr/>
          <p:nvPr/>
        </p:nvSpPr>
        <p:spPr>
          <a:xfrm>
            <a:off x="1170432" y="4050792"/>
            <a:ext cx="4114800" cy="201168"/>
          </a:xfrm>
          <a:prstGeom prst="rect">
            <a:avLst/>
          </a:prstGeom>
          <a:noFill/>
          <a:ln/>
        </p:spPr>
        <p:txBody>
          <a:bodyPr wrap="square" rtlCol="0" anchor="ctr"/>
          <a:lstStyle/>
          <a:p>
            <a:pPr marL="0" indent="0">
              <a:buNone/>
            </a:pPr>
            <a:r>
              <a:rPr lang="en-US" sz="900" dirty="0">
                <a:solidFill>
                  <a:srgbClr val="888888"/>
                </a:solidFill>
              </a:rPr>
              <a:t>Old vs New – real numbers comparison</a:t>
            </a:r>
            <a:endParaRPr lang="en-US" sz="900" dirty="0"/>
          </a:p>
        </p:txBody>
      </p:sp>
      <p:sp>
        <p:nvSpPr>
          <p:cNvPr id="31" name="Shape 29"/>
          <p:cNvSpPr/>
          <p:nvPr/>
        </p:nvSpPr>
        <p:spPr>
          <a:xfrm>
            <a:off x="457200" y="4389120"/>
            <a:ext cx="8138160" cy="53035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32" name="Shape 30"/>
          <p:cNvSpPr/>
          <p:nvPr/>
        </p:nvSpPr>
        <p:spPr>
          <a:xfrm>
            <a:off x="457200" y="4389120"/>
            <a:ext cx="594360" cy="530352"/>
          </a:xfrm>
          <a:prstGeom prst="rect">
            <a:avLst/>
          </a:prstGeom>
          <a:solidFill>
            <a:srgbClr val="C8F400"/>
          </a:solidFill>
          <a:ln w="12700">
            <a:solidFill>
              <a:srgbClr val="000000"/>
            </a:solidFill>
            <a:prstDash val="solid"/>
          </a:ln>
        </p:spPr>
        <p:txBody>
          <a:bodyPr/>
          <a:lstStyle/>
          <a:p>
            <a:endParaRPr lang="en-GB"/>
          </a:p>
        </p:txBody>
      </p:sp>
      <p:sp>
        <p:nvSpPr>
          <p:cNvPr id="33" name="Text 31"/>
          <p:cNvSpPr/>
          <p:nvPr/>
        </p:nvSpPr>
        <p:spPr>
          <a:xfrm>
            <a:off x="457200" y="4389120"/>
            <a:ext cx="594360" cy="530352"/>
          </a:xfrm>
          <a:prstGeom prst="rect">
            <a:avLst/>
          </a:prstGeom>
          <a:noFill/>
          <a:ln/>
        </p:spPr>
        <p:txBody>
          <a:bodyPr wrap="square" lIns="0" tIns="0" rIns="0" bIns="0" rtlCol="0" anchor="ctr"/>
          <a:lstStyle/>
          <a:p>
            <a:pPr marL="0" indent="0" algn="ctr">
              <a:buNone/>
            </a:pPr>
            <a:r>
              <a:rPr lang="en-US" sz="1400" b="1" dirty="0">
                <a:solidFill>
                  <a:srgbClr val="080808"/>
                </a:solidFill>
              </a:rPr>
              <a:t>06</a:t>
            </a:r>
            <a:endParaRPr lang="en-US" sz="1400" dirty="0"/>
          </a:p>
        </p:txBody>
      </p:sp>
      <p:sp>
        <p:nvSpPr>
          <p:cNvPr id="34" name="Text 32"/>
          <p:cNvSpPr/>
          <p:nvPr/>
        </p:nvSpPr>
        <p:spPr>
          <a:xfrm>
            <a:off x="1170432" y="4425696"/>
            <a:ext cx="4114800" cy="256032"/>
          </a:xfrm>
          <a:prstGeom prst="rect">
            <a:avLst/>
          </a:prstGeom>
          <a:noFill/>
          <a:ln/>
        </p:spPr>
        <p:txBody>
          <a:bodyPr wrap="square" rtlCol="0" anchor="ctr"/>
          <a:lstStyle/>
          <a:p>
            <a:pPr marL="0" indent="0">
              <a:buNone/>
            </a:pPr>
            <a:r>
              <a:rPr lang="en-US" sz="1200" b="1" dirty="0">
                <a:solidFill>
                  <a:srgbClr val="FFFFFF"/>
                </a:solidFill>
              </a:rPr>
              <a:t>Implementation Timeline &amp; Actions</a:t>
            </a:r>
            <a:endParaRPr lang="en-US" sz="1200" dirty="0"/>
          </a:p>
        </p:txBody>
      </p:sp>
      <p:sp>
        <p:nvSpPr>
          <p:cNvPr id="35" name="Text 33"/>
          <p:cNvSpPr/>
          <p:nvPr/>
        </p:nvSpPr>
        <p:spPr>
          <a:xfrm>
            <a:off x="1170432" y="4663440"/>
            <a:ext cx="4114800" cy="201168"/>
          </a:xfrm>
          <a:prstGeom prst="rect">
            <a:avLst/>
          </a:prstGeom>
          <a:noFill/>
          <a:ln/>
        </p:spPr>
        <p:txBody>
          <a:bodyPr wrap="square" rtlCol="0" anchor="ctr"/>
          <a:lstStyle/>
          <a:p>
            <a:pPr marL="0" indent="0">
              <a:buNone/>
            </a:pPr>
            <a:r>
              <a:rPr lang="en-US" sz="900" dirty="0">
                <a:solidFill>
                  <a:srgbClr val="888888"/>
                </a:solidFill>
              </a:rPr>
              <a:t>What you need to do now</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914400" y="3200400"/>
            <a:ext cx="2743200" cy="2743200"/>
          </a:xfrm>
          <a:prstGeom prst="ellipse">
            <a:avLst/>
          </a:prstGeom>
          <a:solidFill>
            <a:srgbClr val="C8F400">
              <a:alpha val="10000"/>
            </a:srgbClr>
          </a:solidFill>
          <a:ln w="6350">
            <a:solidFill>
              <a:srgbClr val="333333"/>
            </a:solidFill>
            <a:prstDash val="solid"/>
          </a:ln>
        </p:spPr>
        <p:txBody>
          <a:bodyPr/>
          <a:lstStyle/>
          <a:p>
            <a:endParaRPr lang="en-GB"/>
          </a:p>
        </p:txBody>
      </p:sp>
      <p:sp>
        <p:nvSpPr>
          <p:cNvPr id="3" name="Shape 1"/>
          <p:cNvSpPr/>
          <p:nvPr/>
        </p:nvSpPr>
        <p:spPr>
          <a:xfrm>
            <a:off x="457200" y="274320"/>
            <a:ext cx="1371600" cy="256032"/>
          </a:xfrm>
          <a:prstGeom prst="roundRect">
            <a:avLst>
              <a:gd name="adj" fmla="val 17857"/>
            </a:avLst>
          </a:prstGeom>
          <a:solidFill>
            <a:srgbClr val="C8F400"/>
          </a:solidFill>
          <a:ln/>
        </p:spPr>
        <p:txBody>
          <a:bodyPr/>
          <a:lstStyle/>
          <a:p>
            <a:endParaRPr lang="en-GB"/>
          </a:p>
        </p:txBody>
      </p:sp>
      <p:sp>
        <p:nvSpPr>
          <p:cNvPr id="4" name="Text 2"/>
          <p:cNvSpPr/>
          <p:nvPr/>
        </p:nvSpPr>
        <p:spPr>
          <a:xfrm>
            <a:off x="457200" y="274320"/>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SESSION 01</a:t>
            </a:r>
            <a:endParaRPr lang="en-US" sz="900" dirty="0"/>
          </a:p>
        </p:txBody>
      </p:sp>
      <p:sp>
        <p:nvSpPr>
          <p:cNvPr id="5" name="Text 3"/>
          <p:cNvSpPr/>
          <p:nvPr/>
        </p:nvSpPr>
        <p:spPr>
          <a:xfrm>
            <a:off x="457200" y="594360"/>
            <a:ext cx="8229600" cy="548640"/>
          </a:xfrm>
          <a:prstGeom prst="rect">
            <a:avLst/>
          </a:prstGeom>
          <a:noFill/>
          <a:ln/>
        </p:spPr>
        <p:txBody>
          <a:bodyPr wrap="square" rtlCol="0" anchor="ctr"/>
          <a:lstStyle/>
          <a:p>
            <a:pPr marL="0" indent="0">
              <a:buNone/>
            </a:pPr>
            <a:r>
              <a:rPr lang="en-US" sz="2800" b="1" dirty="0">
                <a:solidFill>
                  <a:srgbClr val="FFFFFF"/>
                </a:solidFill>
              </a:rPr>
              <a:t>Why Was FRS 102 Amended?</a:t>
            </a:r>
            <a:endParaRPr lang="en-US" sz="2800" dirty="0"/>
          </a:p>
        </p:txBody>
      </p:sp>
      <p:sp>
        <p:nvSpPr>
          <p:cNvPr id="6" name="Shape 4"/>
          <p:cNvSpPr/>
          <p:nvPr/>
        </p:nvSpPr>
        <p:spPr>
          <a:xfrm>
            <a:off x="365760" y="1325880"/>
            <a:ext cx="3931920" cy="3474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7" name="Image 0" descr="preencoded.png"/>
          <p:cNvPicPr>
            <a:picLocks noChangeAspect="1"/>
          </p:cNvPicPr>
          <p:nvPr/>
        </p:nvPicPr>
        <p:blipFill>
          <a:blip r:embed="rId3"/>
          <a:stretch>
            <a:fillRect/>
          </a:stretch>
        </p:blipFill>
        <p:spPr>
          <a:xfrm>
            <a:off x="548640" y="1417320"/>
            <a:ext cx="365760" cy="365760"/>
          </a:xfrm>
          <a:prstGeom prst="rect">
            <a:avLst/>
          </a:prstGeom>
        </p:spPr>
      </p:pic>
      <p:sp>
        <p:nvSpPr>
          <p:cNvPr id="8" name="Text 5"/>
          <p:cNvSpPr/>
          <p:nvPr/>
        </p:nvSpPr>
        <p:spPr>
          <a:xfrm>
            <a:off x="1005840" y="1417320"/>
            <a:ext cx="3108960" cy="365760"/>
          </a:xfrm>
          <a:prstGeom prst="rect">
            <a:avLst/>
          </a:prstGeom>
          <a:noFill/>
          <a:ln/>
        </p:spPr>
        <p:txBody>
          <a:bodyPr wrap="square" rtlCol="0" anchor="ctr"/>
          <a:lstStyle/>
          <a:p>
            <a:pPr marL="0" indent="0">
              <a:buNone/>
            </a:pPr>
            <a:r>
              <a:rPr lang="en-US" sz="1400" b="1" dirty="0">
                <a:solidFill>
                  <a:srgbClr val="C8F400"/>
                </a:solidFill>
              </a:rPr>
              <a:t>FRC Rationale</a:t>
            </a:r>
            <a:endParaRPr lang="en-US" sz="1400" dirty="0"/>
          </a:p>
        </p:txBody>
      </p:sp>
      <p:sp>
        <p:nvSpPr>
          <p:cNvPr id="9" name="Text 6"/>
          <p:cNvSpPr/>
          <p:nvPr/>
        </p:nvSpPr>
        <p:spPr>
          <a:xfrm>
            <a:off x="502920" y="1874520"/>
            <a:ext cx="3657600" cy="2743200"/>
          </a:xfrm>
          <a:prstGeom prst="rect">
            <a:avLst/>
          </a:prstGeom>
          <a:noFill/>
          <a:ln/>
        </p:spPr>
        <p:txBody>
          <a:bodyPr wrap="square" rtlCol="0" anchor="ctr"/>
          <a:lstStyle/>
          <a:p>
            <a:pPr marL="0" indent="0">
              <a:spcAft>
                <a:spcPts val="600"/>
              </a:spcAft>
              <a:buNone/>
            </a:pPr>
            <a:r>
              <a:rPr lang="en-US" sz="1100" b="1" dirty="0">
                <a:solidFill>
                  <a:srgbClr val="C8F400"/>
                </a:solidFill>
              </a:rPr>
              <a:t>1.  </a:t>
            </a:r>
            <a:r>
              <a:rPr lang="en-US" sz="1100" dirty="0">
                <a:solidFill>
                  <a:srgbClr val="CCCCCC"/>
                </a:solidFill>
              </a:rPr>
              <a:t>Align UK GAAP closer to IFRS 15 (Revenue) &amp; IFRS 16 (Leases)
</a:t>
            </a:r>
            <a:r>
              <a:rPr lang="en-US" sz="1100" b="1" dirty="0">
                <a:solidFill>
                  <a:srgbClr val="C8F400"/>
                </a:solidFill>
              </a:rPr>
              <a:t>2.  </a:t>
            </a:r>
            <a:r>
              <a:rPr lang="en-US" sz="1100" dirty="0">
                <a:solidFill>
                  <a:srgbClr val="CCCCCC"/>
                </a:solidFill>
              </a:rPr>
              <a:t>Reduce divergence between large private companies &amp; listed groups
</a:t>
            </a:r>
            <a:r>
              <a:rPr lang="en-US" sz="1100" b="1" dirty="0">
                <a:solidFill>
                  <a:srgbClr val="C8F400"/>
                </a:solidFill>
              </a:rPr>
              <a:t>3.  </a:t>
            </a:r>
            <a:r>
              <a:rPr lang="en-US" sz="1100" dirty="0">
                <a:solidFill>
                  <a:srgbClr val="CCCCCC"/>
                </a:solidFill>
              </a:rPr>
              <a:t>Improve comparability across UK financial statements
</a:t>
            </a:r>
            <a:r>
              <a:rPr lang="en-US" sz="1100" b="1" dirty="0">
                <a:solidFill>
                  <a:srgbClr val="C8F400"/>
                </a:solidFill>
              </a:rPr>
              <a:t>4.  </a:t>
            </a:r>
            <a:r>
              <a:rPr lang="en-US" sz="1100" dirty="0">
                <a:solidFill>
                  <a:srgbClr val="CCCCCC"/>
                </a:solidFill>
              </a:rPr>
              <a:t>Respond to post-Brexit regulatory independence
</a:t>
            </a:r>
            <a:r>
              <a:rPr lang="en-US" sz="1100" b="1" dirty="0">
                <a:solidFill>
                  <a:srgbClr val="C8F400"/>
                </a:solidFill>
              </a:rPr>
              <a:t>5.  </a:t>
            </a:r>
            <a:r>
              <a:rPr lang="en-US" sz="1100" dirty="0">
                <a:solidFill>
                  <a:srgbClr val="CCCCCC"/>
                </a:solidFill>
              </a:rPr>
              <a:t>Address known weaknesses in revenue &amp; lease guidance
</a:t>
            </a:r>
            <a:endParaRPr lang="en-US" sz="1100" dirty="0"/>
          </a:p>
        </p:txBody>
      </p:sp>
      <p:sp>
        <p:nvSpPr>
          <p:cNvPr id="10" name="Shape 7"/>
          <p:cNvSpPr/>
          <p:nvPr/>
        </p:nvSpPr>
        <p:spPr>
          <a:xfrm>
            <a:off x="4572000" y="1325880"/>
            <a:ext cx="4297680" cy="3474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1" name="Text 8"/>
          <p:cNvSpPr/>
          <p:nvPr/>
        </p:nvSpPr>
        <p:spPr>
          <a:xfrm>
            <a:off x="4754880" y="1417320"/>
            <a:ext cx="3840480" cy="365760"/>
          </a:xfrm>
          <a:prstGeom prst="rect">
            <a:avLst/>
          </a:prstGeom>
          <a:noFill/>
          <a:ln/>
        </p:spPr>
        <p:txBody>
          <a:bodyPr wrap="square" rtlCol="0" anchor="ctr"/>
          <a:lstStyle/>
          <a:p>
            <a:pPr marL="0" indent="0">
              <a:buNone/>
            </a:pPr>
            <a:r>
              <a:rPr lang="en-US" sz="1400" b="1" dirty="0">
                <a:solidFill>
                  <a:srgbClr val="C8F400"/>
                </a:solidFill>
              </a:rPr>
              <a:t>Key Milestones</a:t>
            </a:r>
            <a:endParaRPr lang="en-US" sz="1400" dirty="0"/>
          </a:p>
        </p:txBody>
      </p:sp>
      <p:sp>
        <p:nvSpPr>
          <p:cNvPr id="12" name="Shape 9"/>
          <p:cNvSpPr/>
          <p:nvPr/>
        </p:nvSpPr>
        <p:spPr>
          <a:xfrm>
            <a:off x="4800600" y="1965960"/>
            <a:ext cx="201168" cy="201168"/>
          </a:xfrm>
          <a:prstGeom prst="ellipse">
            <a:avLst/>
          </a:prstGeom>
          <a:solidFill>
            <a:srgbClr val="C8F400"/>
          </a:solidFill>
          <a:ln w="12700">
            <a:solidFill>
              <a:srgbClr val="000000"/>
            </a:solidFill>
            <a:prstDash val="solid"/>
          </a:ln>
        </p:spPr>
        <p:txBody>
          <a:bodyPr/>
          <a:lstStyle/>
          <a:p>
            <a:endParaRPr lang="en-GB"/>
          </a:p>
        </p:txBody>
      </p:sp>
      <p:sp>
        <p:nvSpPr>
          <p:cNvPr id="13" name="Shape 10"/>
          <p:cNvSpPr/>
          <p:nvPr/>
        </p:nvSpPr>
        <p:spPr>
          <a:xfrm>
            <a:off x="4896612" y="2167128"/>
            <a:ext cx="0" cy="457200"/>
          </a:xfrm>
          <a:prstGeom prst="line">
            <a:avLst/>
          </a:prstGeom>
          <a:noFill/>
          <a:ln w="12700">
            <a:solidFill>
              <a:srgbClr val="C8F400"/>
            </a:solidFill>
            <a:prstDash val="dash"/>
          </a:ln>
        </p:spPr>
        <p:txBody>
          <a:bodyPr/>
          <a:lstStyle/>
          <a:p>
            <a:endParaRPr lang="en-GB"/>
          </a:p>
        </p:txBody>
      </p:sp>
      <p:sp>
        <p:nvSpPr>
          <p:cNvPr id="14" name="Text 11"/>
          <p:cNvSpPr/>
          <p:nvPr/>
        </p:nvSpPr>
        <p:spPr>
          <a:xfrm>
            <a:off x="5120640" y="1920240"/>
            <a:ext cx="1280160" cy="274320"/>
          </a:xfrm>
          <a:prstGeom prst="rect">
            <a:avLst/>
          </a:prstGeom>
          <a:noFill/>
          <a:ln/>
        </p:spPr>
        <p:txBody>
          <a:bodyPr wrap="square" rtlCol="0" anchor="ctr"/>
          <a:lstStyle/>
          <a:p>
            <a:pPr marL="0" indent="0">
              <a:buNone/>
            </a:pPr>
            <a:r>
              <a:rPr lang="en-US" sz="1000" b="1" dirty="0">
                <a:solidFill>
                  <a:srgbClr val="C8F400"/>
                </a:solidFill>
              </a:rPr>
              <a:t>Jul 2021</a:t>
            </a:r>
            <a:endParaRPr lang="en-US" sz="1000" dirty="0"/>
          </a:p>
        </p:txBody>
      </p:sp>
      <p:sp>
        <p:nvSpPr>
          <p:cNvPr id="15" name="Text 12"/>
          <p:cNvSpPr/>
          <p:nvPr/>
        </p:nvSpPr>
        <p:spPr>
          <a:xfrm>
            <a:off x="6446520" y="1920240"/>
            <a:ext cx="2286000" cy="274320"/>
          </a:xfrm>
          <a:prstGeom prst="rect">
            <a:avLst/>
          </a:prstGeom>
          <a:noFill/>
          <a:ln/>
        </p:spPr>
        <p:txBody>
          <a:bodyPr wrap="square" rtlCol="0" anchor="ctr"/>
          <a:lstStyle/>
          <a:p>
            <a:pPr marL="0" indent="0">
              <a:buNone/>
            </a:pPr>
            <a:r>
              <a:rPr lang="en-US" sz="1000" dirty="0">
                <a:solidFill>
                  <a:srgbClr val="CCCCCC"/>
                </a:solidFill>
              </a:rPr>
              <a:t>FRC issues Discussion Paper</a:t>
            </a:r>
            <a:endParaRPr lang="en-US" sz="1000" dirty="0"/>
          </a:p>
        </p:txBody>
      </p:sp>
      <p:sp>
        <p:nvSpPr>
          <p:cNvPr id="16" name="Shape 13"/>
          <p:cNvSpPr/>
          <p:nvPr/>
        </p:nvSpPr>
        <p:spPr>
          <a:xfrm>
            <a:off x="4800600" y="2532888"/>
            <a:ext cx="201168" cy="201168"/>
          </a:xfrm>
          <a:prstGeom prst="ellipse">
            <a:avLst/>
          </a:prstGeom>
          <a:solidFill>
            <a:srgbClr val="C8F400"/>
          </a:solidFill>
          <a:ln w="12700">
            <a:solidFill>
              <a:srgbClr val="000000"/>
            </a:solidFill>
            <a:prstDash val="solid"/>
          </a:ln>
        </p:spPr>
        <p:txBody>
          <a:bodyPr/>
          <a:lstStyle/>
          <a:p>
            <a:endParaRPr lang="en-GB"/>
          </a:p>
        </p:txBody>
      </p:sp>
      <p:sp>
        <p:nvSpPr>
          <p:cNvPr id="17" name="Shape 14"/>
          <p:cNvSpPr/>
          <p:nvPr/>
        </p:nvSpPr>
        <p:spPr>
          <a:xfrm>
            <a:off x="4896612" y="2734056"/>
            <a:ext cx="0" cy="457200"/>
          </a:xfrm>
          <a:prstGeom prst="line">
            <a:avLst/>
          </a:prstGeom>
          <a:noFill/>
          <a:ln w="12700">
            <a:solidFill>
              <a:srgbClr val="C8F400"/>
            </a:solidFill>
            <a:prstDash val="dash"/>
          </a:ln>
        </p:spPr>
        <p:txBody>
          <a:bodyPr/>
          <a:lstStyle/>
          <a:p>
            <a:endParaRPr lang="en-GB"/>
          </a:p>
        </p:txBody>
      </p:sp>
      <p:sp>
        <p:nvSpPr>
          <p:cNvPr id="18" name="Text 15"/>
          <p:cNvSpPr/>
          <p:nvPr/>
        </p:nvSpPr>
        <p:spPr>
          <a:xfrm>
            <a:off x="5120640" y="2487168"/>
            <a:ext cx="1280160" cy="274320"/>
          </a:xfrm>
          <a:prstGeom prst="rect">
            <a:avLst/>
          </a:prstGeom>
          <a:noFill/>
          <a:ln/>
        </p:spPr>
        <p:txBody>
          <a:bodyPr wrap="square" rtlCol="0" anchor="ctr"/>
          <a:lstStyle/>
          <a:p>
            <a:pPr marL="0" indent="0">
              <a:buNone/>
            </a:pPr>
            <a:r>
              <a:rPr lang="en-US" sz="1000" b="1" dirty="0">
                <a:solidFill>
                  <a:srgbClr val="C8F400"/>
                </a:solidFill>
              </a:rPr>
              <a:t>Jan 2022</a:t>
            </a:r>
            <a:endParaRPr lang="en-US" sz="1000" dirty="0"/>
          </a:p>
        </p:txBody>
      </p:sp>
      <p:sp>
        <p:nvSpPr>
          <p:cNvPr id="19" name="Text 16"/>
          <p:cNvSpPr/>
          <p:nvPr/>
        </p:nvSpPr>
        <p:spPr>
          <a:xfrm>
            <a:off x="6446520" y="2487168"/>
            <a:ext cx="2286000" cy="274320"/>
          </a:xfrm>
          <a:prstGeom prst="rect">
            <a:avLst/>
          </a:prstGeom>
          <a:noFill/>
          <a:ln/>
        </p:spPr>
        <p:txBody>
          <a:bodyPr wrap="square" rtlCol="0" anchor="ctr"/>
          <a:lstStyle/>
          <a:p>
            <a:pPr marL="0" indent="0">
              <a:buNone/>
            </a:pPr>
            <a:r>
              <a:rPr lang="en-US" sz="1000" dirty="0">
                <a:solidFill>
                  <a:srgbClr val="CCCCCC"/>
                </a:solidFill>
              </a:rPr>
              <a:t>Exposure Draft FRED 82 published</a:t>
            </a:r>
            <a:endParaRPr lang="en-US" sz="1000" dirty="0"/>
          </a:p>
        </p:txBody>
      </p:sp>
      <p:sp>
        <p:nvSpPr>
          <p:cNvPr id="20" name="Shape 17"/>
          <p:cNvSpPr/>
          <p:nvPr/>
        </p:nvSpPr>
        <p:spPr>
          <a:xfrm>
            <a:off x="4800600" y="3099816"/>
            <a:ext cx="201168" cy="201168"/>
          </a:xfrm>
          <a:prstGeom prst="ellipse">
            <a:avLst/>
          </a:prstGeom>
          <a:solidFill>
            <a:srgbClr val="C8F400"/>
          </a:solidFill>
          <a:ln w="12700">
            <a:solidFill>
              <a:srgbClr val="000000"/>
            </a:solidFill>
            <a:prstDash val="solid"/>
          </a:ln>
        </p:spPr>
        <p:txBody>
          <a:bodyPr/>
          <a:lstStyle/>
          <a:p>
            <a:endParaRPr lang="en-GB"/>
          </a:p>
        </p:txBody>
      </p:sp>
      <p:sp>
        <p:nvSpPr>
          <p:cNvPr id="21" name="Shape 18"/>
          <p:cNvSpPr/>
          <p:nvPr/>
        </p:nvSpPr>
        <p:spPr>
          <a:xfrm>
            <a:off x="4896612" y="3300984"/>
            <a:ext cx="0" cy="457200"/>
          </a:xfrm>
          <a:prstGeom prst="line">
            <a:avLst/>
          </a:prstGeom>
          <a:noFill/>
          <a:ln w="12700">
            <a:solidFill>
              <a:srgbClr val="C8F400"/>
            </a:solidFill>
            <a:prstDash val="dash"/>
          </a:ln>
        </p:spPr>
        <p:txBody>
          <a:bodyPr/>
          <a:lstStyle/>
          <a:p>
            <a:endParaRPr lang="en-GB"/>
          </a:p>
        </p:txBody>
      </p:sp>
      <p:sp>
        <p:nvSpPr>
          <p:cNvPr id="22" name="Text 19"/>
          <p:cNvSpPr/>
          <p:nvPr/>
        </p:nvSpPr>
        <p:spPr>
          <a:xfrm>
            <a:off x="5120640" y="3054096"/>
            <a:ext cx="1280160" cy="274320"/>
          </a:xfrm>
          <a:prstGeom prst="rect">
            <a:avLst/>
          </a:prstGeom>
          <a:noFill/>
          <a:ln/>
        </p:spPr>
        <p:txBody>
          <a:bodyPr wrap="square" rtlCol="0" anchor="ctr"/>
          <a:lstStyle/>
          <a:p>
            <a:pPr marL="0" indent="0">
              <a:buNone/>
            </a:pPr>
            <a:r>
              <a:rPr lang="en-US" sz="1000" b="1" dirty="0">
                <a:solidFill>
                  <a:srgbClr val="C8F400"/>
                </a:solidFill>
              </a:rPr>
              <a:t>Oct 2022</a:t>
            </a:r>
            <a:endParaRPr lang="en-US" sz="1000" dirty="0"/>
          </a:p>
        </p:txBody>
      </p:sp>
      <p:sp>
        <p:nvSpPr>
          <p:cNvPr id="23" name="Text 20"/>
          <p:cNvSpPr/>
          <p:nvPr/>
        </p:nvSpPr>
        <p:spPr>
          <a:xfrm>
            <a:off x="6446520" y="3054096"/>
            <a:ext cx="2286000" cy="274320"/>
          </a:xfrm>
          <a:prstGeom prst="rect">
            <a:avLst/>
          </a:prstGeom>
          <a:noFill/>
          <a:ln/>
        </p:spPr>
        <p:txBody>
          <a:bodyPr wrap="square" rtlCol="0" anchor="ctr"/>
          <a:lstStyle/>
          <a:p>
            <a:pPr marL="0" indent="0">
              <a:buNone/>
            </a:pPr>
            <a:r>
              <a:rPr lang="en-US" sz="1000" dirty="0">
                <a:solidFill>
                  <a:srgbClr val="CCCCCC"/>
                </a:solidFill>
              </a:rPr>
              <a:t>Consultation closes (600+ responses)</a:t>
            </a:r>
            <a:endParaRPr lang="en-US" sz="1000" dirty="0"/>
          </a:p>
        </p:txBody>
      </p:sp>
      <p:sp>
        <p:nvSpPr>
          <p:cNvPr id="24" name="Shape 21"/>
          <p:cNvSpPr/>
          <p:nvPr/>
        </p:nvSpPr>
        <p:spPr>
          <a:xfrm>
            <a:off x="4800600" y="3666744"/>
            <a:ext cx="201168" cy="201168"/>
          </a:xfrm>
          <a:prstGeom prst="ellipse">
            <a:avLst/>
          </a:prstGeom>
          <a:solidFill>
            <a:srgbClr val="C8F400"/>
          </a:solidFill>
          <a:ln w="12700">
            <a:solidFill>
              <a:srgbClr val="000000"/>
            </a:solidFill>
            <a:prstDash val="solid"/>
          </a:ln>
        </p:spPr>
        <p:txBody>
          <a:bodyPr/>
          <a:lstStyle/>
          <a:p>
            <a:endParaRPr lang="en-GB"/>
          </a:p>
        </p:txBody>
      </p:sp>
      <p:sp>
        <p:nvSpPr>
          <p:cNvPr id="25" name="Shape 22"/>
          <p:cNvSpPr/>
          <p:nvPr/>
        </p:nvSpPr>
        <p:spPr>
          <a:xfrm>
            <a:off x="4896612" y="3867912"/>
            <a:ext cx="0" cy="457200"/>
          </a:xfrm>
          <a:prstGeom prst="line">
            <a:avLst/>
          </a:prstGeom>
          <a:noFill/>
          <a:ln w="12700">
            <a:solidFill>
              <a:srgbClr val="C8F400"/>
            </a:solidFill>
            <a:prstDash val="dash"/>
          </a:ln>
        </p:spPr>
        <p:txBody>
          <a:bodyPr/>
          <a:lstStyle/>
          <a:p>
            <a:endParaRPr lang="en-GB"/>
          </a:p>
        </p:txBody>
      </p:sp>
      <p:sp>
        <p:nvSpPr>
          <p:cNvPr id="26" name="Text 23"/>
          <p:cNvSpPr/>
          <p:nvPr/>
        </p:nvSpPr>
        <p:spPr>
          <a:xfrm>
            <a:off x="5120640" y="3621024"/>
            <a:ext cx="1280160" cy="274320"/>
          </a:xfrm>
          <a:prstGeom prst="rect">
            <a:avLst/>
          </a:prstGeom>
          <a:noFill/>
          <a:ln/>
        </p:spPr>
        <p:txBody>
          <a:bodyPr wrap="square" rtlCol="0" anchor="ctr"/>
          <a:lstStyle/>
          <a:p>
            <a:pPr marL="0" indent="0">
              <a:buNone/>
            </a:pPr>
            <a:r>
              <a:rPr lang="en-US" sz="1000" b="1" dirty="0">
                <a:solidFill>
                  <a:srgbClr val="C8F400"/>
                </a:solidFill>
              </a:rPr>
              <a:t>Mar 2024</a:t>
            </a:r>
            <a:endParaRPr lang="en-US" sz="1000" dirty="0"/>
          </a:p>
        </p:txBody>
      </p:sp>
      <p:sp>
        <p:nvSpPr>
          <p:cNvPr id="27" name="Text 24"/>
          <p:cNvSpPr/>
          <p:nvPr/>
        </p:nvSpPr>
        <p:spPr>
          <a:xfrm>
            <a:off x="6446520" y="3621024"/>
            <a:ext cx="2286000" cy="274320"/>
          </a:xfrm>
          <a:prstGeom prst="rect">
            <a:avLst/>
          </a:prstGeom>
          <a:noFill/>
          <a:ln/>
        </p:spPr>
        <p:txBody>
          <a:bodyPr wrap="square" rtlCol="0" anchor="ctr"/>
          <a:lstStyle/>
          <a:p>
            <a:pPr marL="0" indent="0">
              <a:buNone/>
            </a:pPr>
            <a:r>
              <a:rPr lang="en-US" sz="1000" dirty="0">
                <a:solidFill>
                  <a:srgbClr val="CCCCCC"/>
                </a:solidFill>
              </a:rPr>
              <a:t>Final amendments issued by FRC</a:t>
            </a:r>
            <a:endParaRPr lang="en-US" sz="1000" dirty="0"/>
          </a:p>
        </p:txBody>
      </p:sp>
      <p:sp>
        <p:nvSpPr>
          <p:cNvPr id="28" name="Shape 25"/>
          <p:cNvSpPr/>
          <p:nvPr/>
        </p:nvSpPr>
        <p:spPr>
          <a:xfrm>
            <a:off x="4800600" y="4233672"/>
            <a:ext cx="201168" cy="201168"/>
          </a:xfrm>
          <a:prstGeom prst="ellipse">
            <a:avLst/>
          </a:prstGeom>
          <a:solidFill>
            <a:srgbClr val="C8F400"/>
          </a:solidFill>
          <a:ln w="12700">
            <a:solidFill>
              <a:srgbClr val="000000"/>
            </a:solidFill>
            <a:prstDash val="solid"/>
          </a:ln>
        </p:spPr>
        <p:txBody>
          <a:bodyPr/>
          <a:lstStyle/>
          <a:p>
            <a:endParaRPr lang="en-GB"/>
          </a:p>
        </p:txBody>
      </p:sp>
      <p:sp>
        <p:nvSpPr>
          <p:cNvPr id="29" name="Text 26"/>
          <p:cNvSpPr/>
          <p:nvPr/>
        </p:nvSpPr>
        <p:spPr>
          <a:xfrm>
            <a:off x="5120640" y="4187952"/>
            <a:ext cx="1280160" cy="274320"/>
          </a:xfrm>
          <a:prstGeom prst="rect">
            <a:avLst/>
          </a:prstGeom>
          <a:noFill/>
          <a:ln/>
        </p:spPr>
        <p:txBody>
          <a:bodyPr wrap="square" rtlCol="0" anchor="ctr"/>
          <a:lstStyle/>
          <a:p>
            <a:pPr marL="0" indent="0">
              <a:buNone/>
            </a:pPr>
            <a:r>
              <a:rPr lang="en-US" sz="1000" b="1" dirty="0">
                <a:solidFill>
                  <a:srgbClr val="C8F400"/>
                </a:solidFill>
              </a:rPr>
              <a:t>Jan 2026</a:t>
            </a:r>
            <a:endParaRPr lang="en-US" sz="1000" dirty="0"/>
          </a:p>
        </p:txBody>
      </p:sp>
      <p:sp>
        <p:nvSpPr>
          <p:cNvPr id="30" name="Text 27"/>
          <p:cNvSpPr/>
          <p:nvPr/>
        </p:nvSpPr>
        <p:spPr>
          <a:xfrm>
            <a:off x="6446520" y="4187952"/>
            <a:ext cx="2286000" cy="274320"/>
          </a:xfrm>
          <a:prstGeom prst="rect">
            <a:avLst/>
          </a:prstGeom>
          <a:noFill/>
          <a:ln/>
        </p:spPr>
        <p:txBody>
          <a:bodyPr wrap="square" rtlCol="0" anchor="ctr"/>
          <a:lstStyle/>
          <a:p>
            <a:pPr marL="0" indent="0">
              <a:buNone/>
            </a:pPr>
            <a:r>
              <a:rPr lang="en-US" sz="1000" dirty="0">
                <a:solidFill>
                  <a:srgbClr val="CCCCCC"/>
                </a:solidFill>
              </a:rPr>
              <a:t>Effective date – mandatory adoption</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74320"/>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74320"/>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SESSION 02</a:t>
            </a:r>
            <a:endParaRPr lang="en-US" sz="900" dirty="0"/>
          </a:p>
        </p:txBody>
      </p:sp>
      <p:sp>
        <p:nvSpPr>
          <p:cNvPr id="4" name="Text 2"/>
          <p:cNvSpPr/>
          <p:nvPr/>
        </p:nvSpPr>
        <p:spPr>
          <a:xfrm>
            <a:off x="457200" y="594360"/>
            <a:ext cx="8229600" cy="502920"/>
          </a:xfrm>
          <a:prstGeom prst="rect">
            <a:avLst/>
          </a:prstGeom>
          <a:noFill/>
          <a:ln/>
        </p:spPr>
        <p:txBody>
          <a:bodyPr wrap="square" rtlCol="0" anchor="ctr"/>
          <a:lstStyle/>
          <a:p>
            <a:pPr marL="0" indent="0">
              <a:buNone/>
            </a:pPr>
            <a:r>
              <a:rPr lang="en-US" sz="2600" b="1" dirty="0">
                <a:solidFill>
                  <a:srgbClr val="FFFFFF"/>
                </a:solidFill>
              </a:rPr>
              <a:t>Amendment 1: Revenue Recognition</a:t>
            </a:r>
            <a:endParaRPr lang="en-US" sz="2600" dirty="0"/>
          </a:p>
        </p:txBody>
      </p:sp>
      <p:sp>
        <p:nvSpPr>
          <p:cNvPr id="5" name="Text 3"/>
          <p:cNvSpPr/>
          <p:nvPr/>
        </p:nvSpPr>
        <p:spPr>
          <a:xfrm>
            <a:off x="457200" y="1078992"/>
            <a:ext cx="8229600" cy="320040"/>
          </a:xfrm>
          <a:prstGeom prst="rect">
            <a:avLst/>
          </a:prstGeom>
          <a:noFill/>
          <a:ln/>
        </p:spPr>
        <p:txBody>
          <a:bodyPr wrap="square" rtlCol="0" anchor="ctr"/>
          <a:lstStyle/>
          <a:p>
            <a:pPr marL="0" indent="0">
              <a:buNone/>
            </a:pPr>
            <a:r>
              <a:rPr lang="en-US" sz="1400" i="1" dirty="0">
                <a:solidFill>
                  <a:srgbClr val="C8F400"/>
                </a:solidFill>
              </a:rPr>
              <a:t>Section 23 — New 5-Step Model</a:t>
            </a:r>
            <a:endParaRPr lang="en-US" sz="1400" dirty="0"/>
          </a:p>
        </p:txBody>
      </p:sp>
      <p:sp>
        <p:nvSpPr>
          <p:cNvPr id="6" name="Shape 4"/>
          <p:cNvSpPr/>
          <p:nvPr/>
        </p:nvSpPr>
        <p:spPr>
          <a:xfrm>
            <a:off x="347472" y="1508760"/>
            <a:ext cx="1609344" cy="32004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7" name="Shape 5"/>
          <p:cNvSpPr/>
          <p:nvPr/>
        </p:nvSpPr>
        <p:spPr>
          <a:xfrm>
            <a:off x="347472" y="1508760"/>
            <a:ext cx="1609344" cy="502920"/>
          </a:xfrm>
          <a:prstGeom prst="rect">
            <a:avLst/>
          </a:prstGeom>
          <a:solidFill>
            <a:srgbClr val="C8F400"/>
          </a:solidFill>
          <a:ln w="12700">
            <a:solidFill>
              <a:srgbClr val="000000"/>
            </a:solidFill>
            <a:prstDash val="solid"/>
          </a:ln>
        </p:spPr>
        <p:txBody>
          <a:bodyPr/>
          <a:lstStyle/>
          <a:p>
            <a:endParaRPr lang="en-GB"/>
          </a:p>
        </p:txBody>
      </p:sp>
      <p:sp>
        <p:nvSpPr>
          <p:cNvPr id="8" name="Text 6"/>
          <p:cNvSpPr/>
          <p:nvPr/>
        </p:nvSpPr>
        <p:spPr>
          <a:xfrm>
            <a:off x="347472" y="1508760"/>
            <a:ext cx="1609344" cy="502920"/>
          </a:xfrm>
          <a:prstGeom prst="rect">
            <a:avLst/>
          </a:prstGeom>
          <a:noFill/>
          <a:ln/>
        </p:spPr>
        <p:txBody>
          <a:bodyPr wrap="square" lIns="0" tIns="0" rIns="0" bIns="0" rtlCol="0" anchor="ctr"/>
          <a:lstStyle/>
          <a:p>
            <a:pPr marL="0" indent="0" algn="ctr">
              <a:buNone/>
            </a:pPr>
            <a:r>
              <a:rPr lang="en-US" sz="1300" b="1" dirty="0">
                <a:solidFill>
                  <a:srgbClr val="080808"/>
                </a:solidFill>
              </a:rPr>
              <a:t>Step 1</a:t>
            </a:r>
            <a:endParaRPr lang="en-US" sz="1300" dirty="0"/>
          </a:p>
        </p:txBody>
      </p:sp>
      <p:sp>
        <p:nvSpPr>
          <p:cNvPr id="9" name="Text 7"/>
          <p:cNvSpPr/>
          <p:nvPr/>
        </p:nvSpPr>
        <p:spPr>
          <a:xfrm>
            <a:off x="420624" y="2084832"/>
            <a:ext cx="1463040" cy="640080"/>
          </a:xfrm>
          <a:prstGeom prst="rect">
            <a:avLst/>
          </a:prstGeom>
          <a:noFill/>
          <a:ln/>
        </p:spPr>
        <p:txBody>
          <a:bodyPr wrap="square" rtlCol="0" anchor="ctr"/>
          <a:lstStyle/>
          <a:p>
            <a:pPr marL="0" indent="0" algn="ctr">
              <a:buNone/>
            </a:pPr>
            <a:r>
              <a:rPr lang="en-US" sz="1000" b="1" dirty="0">
                <a:solidFill>
                  <a:srgbClr val="C8F400"/>
                </a:solidFill>
              </a:rPr>
              <a:t>Identify the Contract</a:t>
            </a:r>
            <a:endParaRPr lang="en-US" sz="1000" dirty="0"/>
          </a:p>
        </p:txBody>
      </p:sp>
      <p:sp>
        <p:nvSpPr>
          <p:cNvPr id="10" name="Text 8"/>
          <p:cNvSpPr/>
          <p:nvPr/>
        </p:nvSpPr>
        <p:spPr>
          <a:xfrm>
            <a:off x="420624" y="2788920"/>
            <a:ext cx="1463040" cy="1737360"/>
          </a:xfrm>
          <a:prstGeom prst="rect">
            <a:avLst/>
          </a:prstGeom>
          <a:noFill/>
          <a:ln/>
        </p:spPr>
        <p:txBody>
          <a:bodyPr wrap="square" rtlCol="0" anchor="ctr"/>
          <a:lstStyle/>
          <a:p>
            <a:pPr marL="0" indent="0" algn="ctr">
              <a:buNone/>
            </a:pPr>
            <a:r>
              <a:rPr lang="en-US" sz="900" dirty="0">
                <a:solidFill>
                  <a:srgbClr val="CCCCCC"/>
                </a:solidFill>
              </a:rPr>
              <a:t>Written, oral or implied agreement with commercial substance</a:t>
            </a:r>
            <a:endParaRPr lang="en-US" sz="900" dirty="0"/>
          </a:p>
        </p:txBody>
      </p:sp>
      <p:sp>
        <p:nvSpPr>
          <p:cNvPr id="11" name="Shape 9"/>
          <p:cNvSpPr/>
          <p:nvPr/>
        </p:nvSpPr>
        <p:spPr>
          <a:xfrm>
            <a:off x="2066544" y="1508760"/>
            <a:ext cx="1609344" cy="32004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2" name="Shape 10"/>
          <p:cNvSpPr/>
          <p:nvPr/>
        </p:nvSpPr>
        <p:spPr>
          <a:xfrm>
            <a:off x="2066544" y="1508760"/>
            <a:ext cx="1609344" cy="502920"/>
          </a:xfrm>
          <a:prstGeom prst="rect">
            <a:avLst/>
          </a:prstGeom>
          <a:solidFill>
            <a:srgbClr val="C8F400"/>
          </a:solidFill>
          <a:ln w="12700">
            <a:solidFill>
              <a:srgbClr val="000000"/>
            </a:solidFill>
            <a:prstDash val="solid"/>
          </a:ln>
        </p:spPr>
        <p:txBody>
          <a:bodyPr/>
          <a:lstStyle/>
          <a:p>
            <a:endParaRPr lang="en-GB"/>
          </a:p>
        </p:txBody>
      </p:sp>
      <p:sp>
        <p:nvSpPr>
          <p:cNvPr id="13" name="Text 11"/>
          <p:cNvSpPr/>
          <p:nvPr/>
        </p:nvSpPr>
        <p:spPr>
          <a:xfrm>
            <a:off x="2066544" y="1508760"/>
            <a:ext cx="1609344" cy="502920"/>
          </a:xfrm>
          <a:prstGeom prst="rect">
            <a:avLst/>
          </a:prstGeom>
          <a:noFill/>
          <a:ln/>
        </p:spPr>
        <p:txBody>
          <a:bodyPr wrap="square" lIns="0" tIns="0" rIns="0" bIns="0" rtlCol="0" anchor="ctr"/>
          <a:lstStyle/>
          <a:p>
            <a:pPr marL="0" indent="0" algn="ctr">
              <a:buNone/>
            </a:pPr>
            <a:r>
              <a:rPr lang="en-US" sz="1300" b="1" dirty="0">
                <a:solidFill>
                  <a:srgbClr val="080808"/>
                </a:solidFill>
              </a:rPr>
              <a:t>Step 2</a:t>
            </a:r>
            <a:endParaRPr lang="en-US" sz="1300" dirty="0"/>
          </a:p>
        </p:txBody>
      </p:sp>
      <p:sp>
        <p:nvSpPr>
          <p:cNvPr id="14" name="Text 12"/>
          <p:cNvSpPr/>
          <p:nvPr/>
        </p:nvSpPr>
        <p:spPr>
          <a:xfrm>
            <a:off x="2139696" y="2084832"/>
            <a:ext cx="1463040" cy="640080"/>
          </a:xfrm>
          <a:prstGeom prst="rect">
            <a:avLst/>
          </a:prstGeom>
          <a:noFill/>
          <a:ln/>
        </p:spPr>
        <p:txBody>
          <a:bodyPr wrap="square" rtlCol="0" anchor="ctr"/>
          <a:lstStyle/>
          <a:p>
            <a:pPr marL="0" indent="0" algn="ctr">
              <a:buNone/>
            </a:pPr>
            <a:r>
              <a:rPr lang="en-US" sz="1000" b="1" dirty="0">
                <a:solidFill>
                  <a:srgbClr val="C8F400"/>
                </a:solidFill>
              </a:rPr>
              <a:t>Identify Performance Obligations</a:t>
            </a:r>
            <a:endParaRPr lang="en-US" sz="1000" dirty="0"/>
          </a:p>
        </p:txBody>
      </p:sp>
      <p:sp>
        <p:nvSpPr>
          <p:cNvPr id="15" name="Text 13"/>
          <p:cNvSpPr/>
          <p:nvPr/>
        </p:nvSpPr>
        <p:spPr>
          <a:xfrm>
            <a:off x="2139696" y="2788920"/>
            <a:ext cx="1463040" cy="1737360"/>
          </a:xfrm>
          <a:prstGeom prst="rect">
            <a:avLst/>
          </a:prstGeom>
          <a:noFill/>
          <a:ln/>
        </p:spPr>
        <p:txBody>
          <a:bodyPr wrap="square" rtlCol="0" anchor="ctr"/>
          <a:lstStyle/>
          <a:p>
            <a:pPr marL="0" indent="0" algn="ctr">
              <a:buNone/>
            </a:pPr>
            <a:r>
              <a:rPr lang="en-US" sz="900" dirty="0">
                <a:solidFill>
                  <a:srgbClr val="CCCCCC"/>
                </a:solidFill>
              </a:rPr>
              <a:t>Distinct goods or services promised to the customer</a:t>
            </a:r>
            <a:endParaRPr lang="en-US" sz="900" dirty="0"/>
          </a:p>
        </p:txBody>
      </p:sp>
      <p:sp>
        <p:nvSpPr>
          <p:cNvPr id="16" name="Shape 14"/>
          <p:cNvSpPr/>
          <p:nvPr/>
        </p:nvSpPr>
        <p:spPr>
          <a:xfrm>
            <a:off x="3785616" y="1508760"/>
            <a:ext cx="1609344" cy="32004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7" name="Shape 15"/>
          <p:cNvSpPr/>
          <p:nvPr/>
        </p:nvSpPr>
        <p:spPr>
          <a:xfrm>
            <a:off x="3785616" y="1508760"/>
            <a:ext cx="1609344" cy="502920"/>
          </a:xfrm>
          <a:prstGeom prst="rect">
            <a:avLst/>
          </a:prstGeom>
          <a:solidFill>
            <a:srgbClr val="C8F400"/>
          </a:solidFill>
          <a:ln w="12700">
            <a:solidFill>
              <a:srgbClr val="000000"/>
            </a:solidFill>
            <a:prstDash val="solid"/>
          </a:ln>
        </p:spPr>
        <p:txBody>
          <a:bodyPr/>
          <a:lstStyle/>
          <a:p>
            <a:endParaRPr lang="en-GB"/>
          </a:p>
        </p:txBody>
      </p:sp>
      <p:sp>
        <p:nvSpPr>
          <p:cNvPr id="18" name="Text 16"/>
          <p:cNvSpPr/>
          <p:nvPr/>
        </p:nvSpPr>
        <p:spPr>
          <a:xfrm>
            <a:off x="3785616" y="1508760"/>
            <a:ext cx="1609344" cy="502920"/>
          </a:xfrm>
          <a:prstGeom prst="rect">
            <a:avLst/>
          </a:prstGeom>
          <a:noFill/>
          <a:ln/>
        </p:spPr>
        <p:txBody>
          <a:bodyPr wrap="square" lIns="0" tIns="0" rIns="0" bIns="0" rtlCol="0" anchor="ctr"/>
          <a:lstStyle/>
          <a:p>
            <a:pPr marL="0" indent="0" algn="ctr">
              <a:buNone/>
            </a:pPr>
            <a:r>
              <a:rPr lang="en-US" sz="1300" b="1" dirty="0">
                <a:solidFill>
                  <a:srgbClr val="080808"/>
                </a:solidFill>
              </a:rPr>
              <a:t>Step 3</a:t>
            </a:r>
            <a:endParaRPr lang="en-US" sz="1300" dirty="0"/>
          </a:p>
        </p:txBody>
      </p:sp>
      <p:sp>
        <p:nvSpPr>
          <p:cNvPr id="19" name="Text 17"/>
          <p:cNvSpPr/>
          <p:nvPr/>
        </p:nvSpPr>
        <p:spPr>
          <a:xfrm>
            <a:off x="3858768" y="2084832"/>
            <a:ext cx="1463040" cy="640080"/>
          </a:xfrm>
          <a:prstGeom prst="rect">
            <a:avLst/>
          </a:prstGeom>
          <a:noFill/>
          <a:ln/>
        </p:spPr>
        <p:txBody>
          <a:bodyPr wrap="square" rtlCol="0" anchor="ctr"/>
          <a:lstStyle/>
          <a:p>
            <a:pPr marL="0" indent="0" algn="ctr">
              <a:buNone/>
            </a:pPr>
            <a:r>
              <a:rPr lang="en-US" sz="1000" b="1" dirty="0">
                <a:solidFill>
                  <a:srgbClr val="C8F400"/>
                </a:solidFill>
              </a:rPr>
              <a:t>Determine Transaction Price</a:t>
            </a:r>
            <a:endParaRPr lang="en-US" sz="1000" dirty="0"/>
          </a:p>
        </p:txBody>
      </p:sp>
      <p:sp>
        <p:nvSpPr>
          <p:cNvPr id="20" name="Text 18"/>
          <p:cNvSpPr/>
          <p:nvPr/>
        </p:nvSpPr>
        <p:spPr>
          <a:xfrm>
            <a:off x="3858768" y="2788920"/>
            <a:ext cx="1463040" cy="1737360"/>
          </a:xfrm>
          <a:prstGeom prst="rect">
            <a:avLst/>
          </a:prstGeom>
          <a:noFill/>
          <a:ln/>
        </p:spPr>
        <p:txBody>
          <a:bodyPr wrap="square" rtlCol="0" anchor="ctr"/>
          <a:lstStyle/>
          <a:p>
            <a:pPr marL="0" indent="0" algn="ctr">
              <a:buNone/>
            </a:pPr>
            <a:r>
              <a:rPr lang="en-US" sz="900" dirty="0">
                <a:solidFill>
                  <a:srgbClr val="CCCCCC"/>
                </a:solidFill>
              </a:rPr>
              <a:t>Variable consideration, financing components, non-cash</a:t>
            </a:r>
            <a:endParaRPr lang="en-US" sz="900" dirty="0"/>
          </a:p>
        </p:txBody>
      </p:sp>
      <p:sp>
        <p:nvSpPr>
          <p:cNvPr id="21" name="Shape 19"/>
          <p:cNvSpPr/>
          <p:nvPr/>
        </p:nvSpPr>
        <p:spPr>
          <a:xfrm>
            <a:off x="5504688" y="1508760"/>
            <a:ext cx="1609344" cy="32004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2" name="Shape 20"/>
          <p:cNvSpPr/>
          <p:nvPr/>
        </p:nvSpPr>
        <p:spPr>
          <a:xfrm>
            <a:off x="5504688" y="1508760"/>
            <a:ext cx="1609344" cy="502920"/>
          </a:xfrm>
          <a:prstGeom prst="rect">
            <a:avLst/>
          </a:prstGeom>
          <a:solidFill>
            <a:srgbClr val="C8F400"/>
          </a:solidFill>
          <a:ln w="12700">
            <a:solidFill>
              <a:srgbClr val="000000"/>
            </a:solidFill>
            <a:prstDash val="solid"/>
          </a:ln>
        </p:spPr>
        <p:txBody>
          <a:bodyPr/>
          <a:lstStyle/>
          <a:p>
            <a:endParaRPr lang="en-GB"/>
          </a:p>
        </p:txBody>
      </p:sp>
      <p:sp>
        <p:nvSpPr>
          <p:cNvPr id="23" name="Text 21"/>
          <p:cNvSpPr/>
          <p:nvPr/>
        </p:nvSpPr>
        <p:spPr>
          <a:xfrm>
            <a:off x="5504688" y="1508760"/>
            <a:ext cx="1609344" cy="502920"/>
          </a:xfrm>
          <a:prstGeom prst="rect">
            <a:avLst/>
          </a:prstGeom>
          <a:noFill/>
          <a:ln/>
        </p:spPr>
        <p:txBody>
          <a:bodyPr wrap="square" lIns="0" tIns="0" rIns="0" bIns="0" rtlCol="0" anchor="ctr"/>
          <a:lstStyle/>
          <a:p>
            <a:pPr marL="0" indent="0" algn="ctr">
              <a:buNone/>
            </a:pPr>
            <a:r>
              <a:rPr lang="en-US" sz="1300" b="1" dirty="0">
                <a:solidFill>
                  <a:srgbClr val="080808"/>
                </a:solidFill>
              </a:rPr>
              <a:t>Step 4</a:t>
            </a:r>
            <a:endParaRPr lang="en-US" sz="1300" dirty="0"/>
          </a:p>
        </p:txBody>
      </p:sp>
      <p:sp>
        <p:nvSpPr>
          <p:cNvPr id="24" name="Text 22"/>
          <p:cNvSpPr/>
          <p:nvPr/>
        </p:nvSpPr>
        <p:spPr>
          <a:xfrm>
            <a:off x="5577840" y="2084832"/>
            <a:ext cx="1463040" cy="640080"/>
          </a:xfrm>
          <a:prstGeom prst="rect">
            <a:avLst/>
          </a:prstGeom>
          <a:noFill/>
          <a:ln/>
        </p:spPr>
        <p:txBody>
          <a:bodyPr wrap="square" rtlCol="0" anchor="ctr"/>
          <a:lstStyle/>
          <a:p>
            <a:pPr marL="0" indent="0" algn="ctr">
              <a:buNone/>
            </a:pPr>
            <a:r>
              <a:rPr lang="en-US" sz="1000" b="1" dirty="0">
                <a:solidFill>
                  <a:srgbClr val="C8F400"/>
                </a:solidFill>
              </a:rPr>
              <a:t>Allocate to Obligations</a:t>
            </a:r>
            <a:endParaRPr lang="en-US" sz="1000" dirty="0"/>
          </a:p>
        </p:txBody>
      </p:sp>
      <p:sp>
        <p:nvSpPr>
          <p:cNvPr id="25" name="Text 23"/>
          <p:cNvSpPr/>
          <p:nvPr/>
        </p:nvSpPr>
        <p:spPr>
          <a:xfrm>
            <a:off x="5577840" y="2788920"/>
            <a:ext cx="1463040" cy="1737360"/>
          </a:xfrm>
          <a:prstGeom prst="rect">
            <a:avLst/>
          </a:prstGeom>
          <a:noFill/>
          <a:ln/>
        </p:spPr>
        <p:txBody>
          <a:bodyPr wrap="square" rtlCol="0" anchor="ctr"/>
          <a:lstStyle/>
          <a:p>
            <a:pPr marL="0" indent="0" algn="ctr">
              <a:buNone/>
            </a:pPr>
            <a:r>
              <a:rPr lang="en-US" sz="900" dirty="0">
                <a:solidFill>
                  <a:srgbClr val="CCCCCC"/>
                </a:solidFill>
              </a:rPr>
              <a:t>Relative stand-alone selling price basis</a:t>
            </a:r>
            <a:endParaRPr lang="en-US" sz="900" dirty="0"/>
          </a:p>
        </p:txBody>
      </p:sp>
      <p:sp>
        <p:nvSpPr>
          <p:cNvPr id="26" name="Shape 24"/>
          <p:cNvSpPr/>
          <p:nvPr/>
        </p:nvSpPr>
        <p:spPr>
          <a:xfrm>
            <a:off x="7223760" y="1508760"/>
            <a:ext cx="1609344" cy="32004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7" name="Shape 25"/>
          <p:cNvSpPr/>
          <p:nvPr/>
        </p:nvSpPr>
        <p:spPr>
          <a:xfrm>
            <a:off x="7223760" y="1508760"/>
            <a:ext cx="1609344" cy="502920"/>
          </a:xfrm>
          <a:prstGeom prst="rect">
            <a:avLst/>
          </a:prstGeom>
          <a:solidFill>
            <a:srgbClr val="C8F400"/>
          </a:solidFill>
          <a:ln w="12700">
            <a:solidFill>
              <a:srgbClr val="000000"/>
            </a:solidFill>
            <a:prstDash val="solid"/>
          </a:ln>
        </p:spPr>
        <p:txBody>
          <a:bodyPr/>
          <a:lstStyle/>
          <a:p>
            <a:endParaRPr lang="en-GB"/>
          </a:p>
        </p:txBody>
      </p:sp>
      <p:sp>
        <p:nvSpPr>
          <p:cNvPr id="28" name="Text 26"/>
          <p:cNvSpPr/>
          <p:nvPr/>
        </p:nvSpPr>
        <p:spPr>
          <a:xfrm>
            <a:off x="7223760" y="1508760"/>
            <a:ext cx="1609344" cy="502920"/>
          </a:xfrm>
          <a:prstGeom prst="rect">
            <a:avLst/>
          </a:prstGeom>
          <a:noFill/>
          <a:ln/>
        </p:spPr>
        <p:txBody>
          <a:bodyPr wrap="square" lIns="0" tIns="0" rIns="0" bIns="0" rtlCol="0" anchor="ctr"/>
          <a:lstStyle/>
          <a:p>
            <a:pPr marL="0" indent="0" algn="ctr">
              <a:buNone/>
            </a:pPr>
            <a:r>
              <a:rPr lang="en-US" sz="1300" b="1" dirty="0">
                <a:solidFill>
                  <a:srgbClr val="080808"/>
                </a:solidFill>
              </a:rPr>
              <a:t>Step 5</a:t>
            </a:r>
            <a:endParaRPr lang="en-US" sz="1300" dirty="0"/>
          </a:p>
        </p:txBody>
      </p:sp>
      <p:sp>
        <p:nvSpPr>
          <p:cNvPr id="29" name="Text 27"/>
          <p:cNvSpPr/>
          <p:nvPr/>
        </p:nvSpPr>
        <p:spPr>
          <a:xfrm>
            <a:off x="7296912" y="2084832"/>
            <a:ext cx="1463040" cy="640080"/>
          </a:xfrm>
          <a:prstGeom prst="rect">
            <a:avLst/>
          </a:prstGeom>
          <a:noFill/>
          <a:ln/>
        </p:spPr>
        <p:txBody>
          <a:bodyPr wrap="square" rtlCol="0" anchor="ctr"/>
          <a:lstStyle/>
          <a:p>
            <a:pPr marL="0" indent="0" algn="ctr">
              <a:buNone/>
            </a:pPr>
            <a:r>
              <a:rPr lang="en-US" sz="1000" b="1" dirty="0">
                <a:solidFill>
                  <a:srgbClr val="C8F400"/>
                </a:solidFill>
              </a:rPr>
              <a:t>Recognise Revenue</a:t>
            </a:r>
            <a:endParaRPr lang="en-US" sz="1000" dirty="0"/>
          </a:p>
        </p:txBody>
      </p:sp>
      <p:sp>
        <p:nvSpPr>
          <p:cNvPr id="30" name="Text 28"/>
          <p:cNvSpPr/>
          <p:nvPr/>
        </p:nvSpPr>
        <p:spPr>
          <a:xfrm>
            <a:off x="7296912" y="2788920"/>
            <a:ext cx="1463040" cy="1737360"/>
          </a:xfrm>
          <a:prstGeom prst="rect">
            <a:avLst/>
          </a:prstGeom>
          <a:noFill/>
          <a:ln/>
        </p:spPr>
        <p:txBody>
          <a:bodyPr wrap="square" rtlCol="0" anchor="ctr"/>
          <a:lstStyle/>
          <a:p>
            <a:pPr marL="0" indent="0" algn="ctr">
              <a:buNone/>
            </a:pPr>
            <a:r>
              <a:rPr lang="en-US" sz="900" dirty="0">
                <a:solidFill>
                  <a:srgbClr val="CCCCCC"/>
                </a:solidFill>
              </a:rPr>
              <a:t>When (or as) each obligation is satisfied</a:t>
            </a:r>
            <a:endParaRPr lang="en-US" sz="900" dirty="0"/>
          </a:p>
        </p:txBody>
      </p:sp>
      <p:sp>
        <p:nvSpPr>
          <p:cNvPr id="31" name="Shape 29"/>
          <p:cNvSpPr/>
          <p:nvPr/>
        </p:nvSpPr>
        <p:spPr>
          <a:xfrm>
            <a:off x="347472" y="4743528"/>
            <a:ext cx="8485632" cy="36576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32" name="Image 0" descr="preencoded.png"/>
          <p:cNvPicPr>
            <a:picLocks noChangeAspect="1"/>
          </p:cNvPicPr>
          <p:nvPr/>
        </p:nvPicPr>
        <p:blipFill>
          <a:blip r:embed="rId3"/>
          <a:stretch>
            <a:fillRect/>
          </a:stretch>
        </p:blipFill>
        <p:spPr>
          <a:xfrm>
            <a:off x="457200" y="4802597"/>
            <a:ext cx="228600" cy="228600"/>
          </a:xfrm>
          <a:prstGeom prst="rect">
            <a:avLst/>
          </a:prstGeom>
        </p:spPr>
      </p:pic>
      <p:sp>
        <p:nvSpPr>
          <p:cNvPr id="33" name="Text 30"/>
          <p:cNvSpPr/>
          <p:nvPr/>
        </p:nvSpPr>
        <p:spPr>
          <a:xfrm>
            <a:off x="777240" y="4775165"/>
            <a:ext cx="7863840" cy="320040"/>
          </a:xfrm>
          <a:prstGeom prst="rect">
            <a:avLst/>
          </a:prstGeom>
          <a:noFill/>
          <a:ln/>
        </p:spPr>
        <p:txBody>
          <a:bodyPr wrap="square" rtlCol="0" anchor="ctr"/>
          <a:lstStyle/>
          <a:p>
            <a:pPr marL="0" indent="0">
              <a:buNone/>
            </a:pPr>
            <a:r>
              <a:rPr lang="en-US" sz="950" dirty="0">
                <a:solidFill>
                  <a:srgbClr val="FFB347"/>
                </a:solidFill>
              </a:rPr>
              <a:t>Key Change: Loyalty schemes, bundled contracts &amp; variable consideration now require explicit allocation — timing of recognition will shift for many retailers.</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6858000" y="-1001162"/>
            <a:ext cx="3657600" cy="3657600"/>
          </a:xfrm>
          <a:prstGeom prst="ellipse">
            <a:avLst/>
          </a:prstGeom>
          <a:solidFill>
            <a:srgbClr val="C8F400">
              <a:alpha val="8000"/>
            </a:srgbClr>
          </a:solidFill>
          <a:ln w="6350">
            <a:solidFill>
              <a:srgbClr val="333333"/>
            </a:solidFill>
            <a:prstDash val="solid"/>
          </a:ln>
        </p:spPr>
        <p:txBody>
          <a:bodyPr/>
          <a:lstStyle/>
          <a:p>
            <a:endParaRPr lang="en-GB"/>
          </a:p>
        </p:txBody>
      </p:sp>
      <p:sp>
        <p:nvSpPr>
          <p:cNvPr id="3" name="Shape 1"/>
          <p:cNvSpPr/>
          <p:nvPr/>
        </p:nvSpPr>
        <p:spPr>
          <a:xfrm>
            <a:off x="457200" y="187558"/>
            <a:ext cx="1371600" cy="256032"/>
          </a:xfrm>
          <a:prstGeom prst="roundRect">
            <a:avLst>
              <a:gd name="adj" fmla="val 17857"/>
            </a:avLst>
          </a:prstGeom>
          <a:solidFill>
            <a:srgbClr val="C8F400"/>
          </a:solidFill>
          <a:ln/>
        </p:spPr>
        <p:txBody>
          <a:bodyPr/>
          <a:lstStyle/>
          <a:p>
            <a:endParaRPr lang="en-GB"/>
          </a:p>
        </p:txBody>
      </p:sp>
      <p:sp>
        <p:nvSpPr>
          <p:cNvPr id="4" name="Text 2"/>
          <p:cNvSpPr/>
          <p:nvPr/>
        </p:nvSpPr>
        <p:spPr>
          <a:xfrm>
            <a:off x="457200" y="187558"/>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SESSION 03</a:t>
            </a:r>
            <a:endParaRPr lang="en-US" sz="900" dirty="0"/>
          </a:p>
        </p:txBody>
      </p:sp>
      <p:sp>
        <p:nvSpPr>
          <p:cNvPr id="5" name="Text 3"/>
          <p:cNvSpPr/>
          <p:nvPr/>
        </p:nvSpPr>
        <p:spPr>
          <a:xfrm>
            <a:off x="457200" y="507598"/>
            <a:ext cx="8229600" cy="502920"/>
          </a:xfrm>
          <a:prstGeom prst="rect">
            <a:avLst/>
          </a:prstGeom>
          <a:noFill/>
          <a:ln/>
        </p:spPr>
        <p:txBody>
          <a:bodyPr wrap="square" rtlCol="0" anchor="ctr"/>
          <a:lstStyle/>
          <a:p>
            <a:pPr marL="0" indent="0">
              <a:buNone/>
            </a:pPr>
            <a:r>
              <a:rPr lang="en-US" sz="2600" b="1" dirty="0">
                <a:solidFill>
                  <a:srgbClr val="FFFFFF"/>
                </a:solidFill>
              </a:rPr>
              <a:t>Amendment 2: Lease Accounting</a:t>
            </a:r>
            <a:endParaRPr lang="en-US" sz="2600" dirty="0"/>
          </a:p>
        </p:txBody>
      </p:sp>
      <p:sp>
        <p:nvSpPr>
          <p:cNvPr id="6" name="Text 4"/>
          <p:cNvSpPr/>
          <p:nvPr/>
        </p:nvSpPr>
        <p:spPr>
          <a:xfrm>
            <a:off x="457200" y="992230"/>
            <a:ext cx="8229600" cy="320040"/>
          </a:xfrm>
          <a:prstGeom prst="rect">
            <a:avLst/>
          </a:prstGeom>
          <a:noFill/>
          <a:ln/>
        </p:spPr>
        <p:txBody>
          <a:bodyPr wrap="square" rtlCol="0" anchor="ctr"/>
          <a:lstStyle/>
          <a:p>
            <a:pPr marL="0" indent="0">
              <a:buNone/>
            </a:pPr>
            <a:r>
              <a:rPr lang="en-US" sz="1400" i="1" dirty="0">
                <a:solidFill>
                  <a:srgbClr val="C8F400"/>
                </a:solidFill>
              </a:rPr>
              <a:t>Section 20 — On-Balance-Sheet for Almost All Leases</a:t>
            </a:r>
            <a:endParaRPr lang="en-US" sz="1400" dirty="0"/>
          </a:p>
        </p:txBody>
      </p:sp>
      <p:sp>
        <p:nvSpPr>
          <p:cNvPr id="7" name="Shape 5"/>
          <p:cNvSpPr/>
          <p:nvPr/>
        </p:nvSpPr>
        <p:spPr>
          <a:xfrm>
            <a:off x="365760" y="1421998"/>
            <a:ext cx="3931920" cy="329184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8" name="Shape 6"/>
          <p:cNvSpPr/>
          <p:nvPr/>
        </p:nvSpPr>
        <p:spPr>
          <a:xfrm>
            <a:off x="365760" y="1421998"/>
            <a:ext cx="3931920" cy="411480"/>
          </a:xfrm>
          <a:prstGeom prst="rect">
            <a:avLst/>
          </a:prstGeom>
          <a:solidFill>
            <a:srgbClr val="3A1F1F"/>
          </a:solidFill>
          <a:ln w="12700">
            <a:solidFill>
              <a:srgbClr val="000000"/>
            </a:solidFill>
            <a:prstDash val="solid"/>
          </a:ln>
        </p:spPr>
        <p:txBody>
          <a:bodyPr/>
          <a:lstStyle/>
          <a:p>
            <a:endParaRPr lang="en-GB"/>
          </a:p>
        </p:txBody>
      </p:sp>
      <p:sp>
        <p:nvSpPr>
          <p:cNvPr id="9" name="Text 7"/>
          <p:cNvSpPr/>
          <p:nvPr/>
        </p:nvSpPr>
        <p:spPr>
          <a:xfrm>
            <a:off x="365760" y="1421998"/>
            <a:ext cx="3931920" cy="411480"/>
          </a:xfrm>
          <a:prstGeom prst="rect">
            <a:avLst/>
          </a:prstGeom>
          <a:noFill/>
          <a:ln/>
        </p:spPr>
        <p:txBody>
          <a:bodyPr wrap="square" lIns="0" tIns="0" rIns="0" bIns="0" rtlCol="0" anchor="ctr"/>
          <a:lstStyle/>
          <a:p>
            <a:pPr marL="0" indent="0" algn="ctr">
              <a:buNone/>
            </a:pPr>
            <a:r>
              <a:rPr lang="en-US" sz="1200" b="1" dirty="0">
                <a:solidFill>
                  <a:srgbClr val="FF4D4D"/>
                </a:solidFill>
              </a:rPr>
              <a:t>OLD APPROACH (pre-2026)</a:t>
            </a:r>
            <a:endParaRPr lang="en-US" sz="1200" dirty="0"/>
          </a:p>
        </p:txBody>
      </p:sp>
      <p:pic>
        <p:nvPicPr>
          <p:cNvPr id="10" name="Image 0" descr="preencoded.png"/>
          <p:cNvPicPr>
            <a:picLocks noChangeAspect="1"/>
          </p:cNvPicPr>
          <p:nvPr/>
        </p:nvPicPr>
        <p:blipFill>
          <a:blip r:embed="rId3"/>
          <a:stretch>
            <a:fillRect/>
          </a:stretch>
        </p:blipFill>
        <p:spPr>
          <a:xfrm>
            <a:off x="502920" y="1943206"/>
            <a:ext cx="201168" cy="201168"/>
          </a:xfrm>
          <a:prstGeom prst="rect">
            <a:avLst/>
          </a:prstGeom>
        </p:spPr>
      </p:pic>
      <p:sp>
        <p:nvSpPr>
          <p:cNvPr id="11" name="Text 8"/>
          <p:cNvSpPr/>
          <p:nvPr/>
        </p:nvSpPr>
        <p:spPr>
          <a:xfrm>
            <a:off x="777240" y="1943206"/>
            <a:ext cx="3383280" cy="320040"/>
          </a:xfrm>
          <a:prstGeom prst="rect">
            <a:avLst/>
          </a:prstGeom>
          <a:noFill/>
          <a:ln/>
        </p:spPr>
        <p:txBody>
          <a:bodyPr wrap="square" rtlCol="0" anchor="ctr"/>
          <a:lstStyle/>
          <a:p>
            <a:pPr marL="0" indent="0">
              <a:buNone/>
            </a:pPr>
            <a:r>
              <a:rPr lang="en-US" sz="1000" dirty="0">
                <a:solidFill>
                  <a:srgbClr val="CCCCCC"/>
                </a:solidFill>
              </a:rPr>
              <a:t>Operating leases → off-balance-sheet</a:t>
            </a:r>
            <a:endParaRPr lang="en-US" sz="1000" dirty="0"/>
          </a:p>
        </p:txBody>
      </p:sp>
      <p:pic>
        <p:nvPicPr>
          <p:cNvPr id="12" name="Image 1" descr="preencoded.png"/>
          <p:cNvPicPr>
            <a:picLocks noChangeAspect="1"/>
          </p:cNvPicPr>
          <p:nvPr/>
        </p:nvPicPr>
        <p:blipFill>
          <a:blip r:embed="rId3"/>
          <a:stretch>
            <a:fillRect/>
          </a:stretch>
        </p:blipFill>
        <p:spPr>
          <a:xfrm>
            <a:off x="502920" y="2400406"/>
            <a:ext cx="201168" cy="201168"/>
          </a:xfrm>
          <a:prstGeom prst="rect">
            <a:avLst/>
          </a:prstGeom>
        </p:spPr>
      </p:pic>
      <p:sp>
        <p:nvSpPr>
          <p:cNvPr id="13" name="Text 9"/>
          <p:cNvSpPr/>
          <p:nvPr/>
        </p:nvSpPr>
        <p:spPr>
          <a:xfrm>
            <a:off x="777240" y="2400406"/>
            <a:ext cx="3383280" cy="320040"/>
          </a:xfrm>
          <a:prstGeom prst="rect">
            <a:avLst/>
          </a:prstGeom>
          <a:noFill/>
          <a:ln/>
        </p:spPr>
        <p:txBody>
          <a:bodyPr wrap="square" rtlCol="0" anchor="ctr"/>
          <a:lstStyle/>
          <a:p>
            <a:pPr marL="0" indent="0">
              <a:buNone/>
            </a:pPr>
            <a:r>
              <a:rPr lang="en-US" sz="1000" dirty="0">
                <a:solidFill>
                  <a:srgbClr val="CCCCCC"/>
                </a:solidFill>
              </a:rPr>
              <a:t>Only finance leases recognised on B/S</a:t>
            </a:r>
            <a:endParaRPr lang="en-US" sz="1000" dirty="0"/>
          </a:p>
        </p:txBody>
      </p:sp>
      <p:pic>
        <p:nvPicPr>
          <p:cNvPr id="14" name="Image 2" descr="preencoded.png"/>
          <p:cNvPicPr>
            <a:picLocks noChangeAspect="1"/>
          </p:cNvPicPr>
          <p:nvPr/>
        </p:nvPicPr>
        <p:blipFill>
          <a:blip r:embed="rId3"/>
          <a:stretch>
            <a:fillRect/>
          </a:stretch>
        </p:blipFill>
        <p:spPr>
          <a:xfrm>
            <a:off x="502920" y="2857606"/>
            <a:ext cx="201168" cy="201168"/>
          </a:xfrm>
          <a:prstGeom prst="rect">
            <a:avLst/>
          </a:prstGeom>
        </p:spPr>
      </p:pic>
      <p:sp>
        <p:nvSpPr>
          <p:cNvPr id="15" name="Text 10"/>
          <p:cNvSpPr/>
          <p:nvPr/>
        </p:nvSpPr>
        <p:spPr>
          <a:xfrm>
            <a:off x="777240" y="2857606"/>
            <a:ext cx="3383280" cy="320040"/>
          </a:xfrm>
          <a:prstGeom prst="rect">
            <a:avLst/>
          </a:prstGeom>
          <a:noFill/>
          <a:ln/>
        </p:spPr>
        <p:txBody>
          <a:bodyPr wrap="square" rtlCol="0" anchor="ctr"/>
          <a:lstStyle/>
          <a:p>
            <a:pPr marL="0" indent="0">
              <a:buNone/>
            </a:pPr>
            <a:r>
              <a:rPr lang="en-US" sz="1000" dirty="0">
                <a:solidFill>
                  <a:srgbClr val="CCCCCC"/>
                </a:solidFill>
              </a:rPr>
              <a:t>Rental charge straight-lined to P&amp;L</a:t>
            </a:r>
            <a:endParaRPr lang="en-US" sz="1000" dirty="0"/>
          </a:p>
        </p:txBody>
      </p:sp>
      <p:pic>
        <p:nvPicPr>
          <p:cNvPr id="16" name="Image 3" descr="preencoded.png"/>
          <p:cNvPicPr>
            <a:picLocks noChangeAspect="1"/>
          </p:cNvPicPr>
          <p:nvPr/>
        </p:nvPicPr>
        <p:blipFill>
          <a:blip r:embed="rId3"/>
          <a:stretch>
            <a:fillRect/>
          </a:stretch>
        </p:blipFill>
        <p:spPr>
          <a:xfrm>
            <a:off x="502920" y="3314806"/>
            <a:ext cx="201168" cy="201168"/>
          </a:xfrm>
          <a:prstGeom prst="rect">
            <a:avLst/>
          </a:prstGeom>
        </p:spPr>
      </p:pic>
      <p:sp>
        <p:nvSpPr>
          <p:cNvPr id="17" name="Text 11"/>
          <p:cNvSpPr/>
          <p:nvPr/>
        </p:nvSpPr>
        <p:spPr>
          <a:xfrm>
            <a:off x="777240" y="3314806"/>
            <a:ext cx="3383280" cy="320040"/>
          </a:xfrm>
          <a:prstGeom prst="rect">
            <a:avLst/>
          </a:prstGeom>
          <a:noFill/>
          <a:ln/>
        </p:spPr>
        <p:txBody>
          <a:bodyPr wrap="square" rtlCol="0" anchor="ctr"/>
          <a:lstStyle/>
          <a:p>
            <a:pPr marL="0" indent="0">
              <a:buNone/>
            </a:pPr>
            <a:r>
              <a:rPr lang="en-US" sz="1000" dirty="0">
                <a:solidFill>
                  <a:srgbClr val="CCCCCC"/>
                </a:solidFill>
              </a:rPr>
              <a:t>Low debt ratios — attractive to lenders</a:t>
            </a:r>
            <a:endParaRPr lang="en-US" sz="1000" dirty="0"/>
          </a:p>
        </p:txBody>
      </p:sp>
      <p:pic>
        <p:nvPicPr>
          <p:cNvPr id="18" name="Image 4" descr="preencoded.png"/>
          <p:cNvPicPr>
            <a:picLocks noChangeAspect="1"/>
          </p:cNvPicPr>
          <p:nvPr/>
        </p:nvPicPr>
        <p:blipFill>
          <a:blip r:embed="rId3"/>
          <a:stretch>
            <a:fillRect/>
          </a:stretch>
        </p:blipFill>
        <p:spPr>
          <a:xfrm>
            <a:off x="502920" y="3772006"/>
            <a:ext cx="201168" cy="201168"/>
          </a:xfrm>
          <a:prstGeom prst="rect">
            <a:avLst/>
          </a:prstGeom>
        </p:spPr>
      </p:pic>
      <p:sp>
        <p:nvSpPr>
          <p:cNvPr id="19" name="Text 12"/>
          <p:cNvSpPr/>
          <p:nvPr/>
        </p:nvSpPr>
        <p:spPr>
          <a:xfrm>
            <a:off x="777240" y="3772006"/>
            <a:ext cx="3383280" cy="320040"/>
          </a:xfrm>
          <a:prstGeom prst="rect">
            <a:avLst/>
          </a:prstGeom>
          <a:noFill/>
          <a:ln/>
        </p:spPr>
        <p:txBody>
          <a:bodyPr wrap="square" rtlCol="0" anchor="ctr"/>
          <a:lstStyle/>
          <a:p>
            <a:pPr marL="0" indent="0">
              <a:buNone/>
            </a:pPr>
            <a:r>
              <a:rPr lang="en-US" sz="1000" dirty="0">
                <a:solidFill>
                  <a:srgbClr val="CCCCCC"/>
                </a:solidFill>
              </a:rPr>
              <a:t>Limited disclosure of lease liabilities</a:t>
            </a:r>
            <a:endParaRPr lang="en-US" sz="1000" dirty="0"/>
          </a:p>
        </p:txBody>
      </p:sp>
      <p:sp>
        <p:nvSpPr>
          <p:cNvPr id="20" name="Shape 13"/>
          <p:cNvSpPr/>
          <p:nvPr/>
        </p:nvSpPr>
        <p:spPr>
          <a:xfrm>
            <a:off x="4663440" y="1421998"/>
            <a:ext cx="4114800" cy="329184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21" name="Shape 14"/>
          <p:cNvSpPr/>
          <p:nvPr/>
        </p:nvSpPr>
        <p:spPr>
          <a:xfrm>
            <a:off x="4663440" y="1421998"/>
            <a:ext cx="4114800" cy="411480"/>
          </a:xfrm>
          <a:prstGeom prst="rect">
            <a:avLst/>
          </a:prstGeom>
          <a:solidFill>
            <a:srgbClr val="1A2B1A"/>
          </a:solidFill>
          <a:ln w="12700">
            <a:solidFill>
              <a:srgbClr val="000000"/>
            </a:solidFill>
            <a:prstDash val="solid"/>
          </a:ln>
        </p:spPr>
        <p:txBody>
          <a:bodyPr/>
          <a:lstStyle/>
          <a:p>
            <a:endParaRPr lang="en-GB"/>
          </a:p>
        </p:txBody>
      </p:sp>
      <p:sp>
        <p:nvSpPr>
          <p:cNvPr id="22" name="Text 15"/>
          <p:cNvSpPr/>
          <p:nvPr/>
        </p:nvSpPr>
        <p:spPr>
          <a:xfrm>
            <a:off x="4663440" y="1421998"/>
            <a:ext cx="4114800" cy="411480"/>
          </a:xfrm>
          <a:prstGeom prst="rect">
            <a:avLst/>
          </a:prstGeom>
          <a:noFill/>
          <a:ln/>
        </p:spPr>
        <p:txBody>
          <a:bodyPr wrap="square" lIns="0" tIns="0" rIns="0" bIns="0" rtlCol="0" anchor="ctr"/>
          <a:lstStyle/>
          <a:p>
            <a:pPr marL="0" indent="0" algn="ctr">
              <a:buNone/>
            </a:pPr>
            <a:r>
              <a:rPr lang="en-US" sz="1200" b="1" dirty="0">
                <a:solidFill>
                  <a:srgbClr val="C8F400"/>
                </a:solidFill>
              </a:rPr>
              <a:t>NEW APPROACH (from 2026)</a:t>
            </a:r>
            <a:endParaRPr lang="en-US" sz="1200" dirty="0"/>
          </a:p>
        </p:txBody>
      </p:sp>
      <p:pic>
        <p:nvPicPr>
          <p:cNvPr id="23" name="Image 5" descr="preencoded.png"/>
          <p:cNvPicPr>
            <a:picLocks noChangeAspect="1"/>
          </p:cNvPicPr>
          <p:nvPr/>
        </p:nvPicPr>
        <p:blipFill>
          <a:blip r:embed="rId4"/>
          <a:stretch>
            <a:fillRect/>
          </a:stretch>
        </p:blipFill>
        <p:spPr>
          <a:xfrm>
            <a:off x="4800600" y="1943206"/>
            <a:ext cx="201168" cy="201168"/>
          </a:xfrm>
          <a:prstGeom prst="rect">
            <a:avLst/>
          </a:prstGeom>
        </p:spPr>
      </p:pic>
      <p:sp>
        <p:nvSpPr>
          <p:cNvPr id="24" name="Text 16"/>
          <p:cNvSpPr/>
          <p:nvPr/>
        </p:nvSpPr>
        <p:spPr>
          <a:xfrm>
            <a:off x="5074920" y="1943206"/>
            <a:ext cx="3474720" cy="320040"/>
          </a:xfrm>
          <a:prstGeom prst="rect">
            <a:avLst/>
          </a:prstGeom>
          <a:noFill/>
          <a:ln/>
        </p:spPr>
        <p:txBody>
          <a:bodyPr wrap="square" rtlCol="0" anchor="ctr"/>
          <a:lstStyle/>
          <a:p>
            <a:pPr marL="0" indent="0">
              <a:buNone/>
            </a:pPr>
            <a:r>
              <a:rPr lang="en-US" sz="1000" dirty="0">
                <a:solidFill>
                  <a:srgbClr val="CCCCCC"/>
                </a:solidFill>
              </a:rPr>
              <a:t>ALL leases → Right-of-Use asset on B/S</a:t>
            </a:r>
            <a:endParaRPr lang="en-US" sz="1000" dirty="0"/>
          </a:p>
        </p:txBody>
      </p:sp>
      <p:pic>
        <p:nvPicPr>
          <p:cNvPr id="25" name="Image 6" descr="preencoded.png"/>
          <p:cNvPicPr>
            <a:picLocks noChangeAspect="1"/>
          </p:cNvPicPr>
          <p:nvPr/>
        </p:nvPicPr>
        <p:blipFill>
          <a:blip r:embed="rId4"/>
          <a:stretch>
            <a:fillRect/>
          </a:stretch>
        </p:blipFill>
        <p:spPr>
          <a:xfrm>
            <a:off x="4800600" y="2400406"/>
            <a:ext cx="201168" cy="201168"/>
          </a:xfrm>
          <a:prstGeom prst="rect">
            <a:avLst/>
          </a:prstGeom>
        </p:spPr>
      </p:pic>
      <p:sp>
        <p:nvSpPr>
          <p:cNvPr id="26" name="Text 17"/>
          <p:cNvSpPr/>
          <p:nvPr/>
        </p:nvSpPr>
        <p:spPr>
          <a:xfrm>
            <a:off x="5074920" y="2400406"/>
            <a:ext cx="3474720" cy="320040"/>
          </a:xfrm>
          <a:prstGeom prst="rect">
            <a:avLst/>
          </a:prstGeom>
          <a:noFill/>
          <a:ln/>
        </p:spPr>
        <p:txBody>
          <a:bodyPr wrap="square" rtlCol="0" anchor="ctr"/>
          <a:lstStyle/>
          <a:p>
            <a:pPr marL="0" indent="0">
              <a:buNone/>
            </a:pPr>
            <a:r>
              <a:rPr lang="en-US" sz="1000" dirty="0">
                <a:solidFill>
                  <a:srgbClr val="CCCCCC"/>
                </a:solidFill>
              </a:rPr>
              <a:t>Corresponding lease liability recognised</a:t>
            </a:r>
            <a:endParaRPr lang="en-US" sz="1000" dirty="0"/>
          </a:p>
        </p:txBody>
      </p:sp>
      <p:pic>
        <p:nvPicPr>
          <p:cNvPr id="27" name="Image 7" descr="preencoded.png"/>
          <p:cNvPicPr>
            <a:picLocks noChangeAspect="1"/>
          </p:cNvPicPr>
          <p:nvPr/>
        </p:nvPicPr>
        <p:blipFill>
          <a:blip r:embed="rId4"/>
          <a:stretch>
            <a:fillRect/>
          </a:stretch>
        </p:blipFill>
        <p:spPr>
          <a:xfrm>
            <a:off x="4800600" y="2857606"/>
            <a:ext cx="201168" cy="201168"/>
          </a:xfrm>
          <a:prstGeom prst="rect">
            <a:avLst/>
          </a:prstGeom>
        </p:spPr>
      </p:pic>
      <p:sp>
        <p:nvSpPr>
          <p:cNvPr id="28" name="Text 18"/>
          <p:cNvSpPr/>
          <p:nvPr/>
        </p:nvSpPr>
        <p:spPr>
          <a:xfrm>
            <a:off x="5074920" y="2857606"/>
            <a:ext cx="3474720" cy="320040"/>
          </a:xfrm>
          <a:prstGeom prst="rect">
            <a:avLst/>
          </a:prstGeom>
          <a:noFill/>
          <a:ln/>
        </p:spPr>
        <p:txBody>
          <a:bodyPr wrap="square" rtlCol="0" anchor="ctr"/>
          <a:lstStyle/>
          <a:p>
            <a:pPr marL="0" indent="0">
              <a:buNone/>
            </a:pPr>
            <a:r>
              <a:rPr lang="en-US" sz="1000" dirty="0">
                <a:solidFill>
                  <a:srgbClr val="CCCCCC"/>
                </a:solidFill>
              </a:rPr>
              <a:t>Depreciation + interest charge to P&amp;L</a:t>
            </a:r>
            <a:endParaRPr lang="en-US" sz="1000" dirty="0"/>
          </a:p>
        </p:txBody>
      </p:sp>
      <p:pic>
        <p:nvPicPr>
          <p:cNvPr id="29" name="Image 8" descr="preencoded.png"/>
          <p:cNvPicPr>
            <a:picLocks noChangeAspect="1"/>
          </p:cNvPicPr>
          <p:nvPr/>
        </p:nvPicPr>
        <p:blipFill>
          <a:blip r:embed="rId4"/>
          <a:stretch>
            <a:fillRect/>
          </a:stretch>
        </p:blipFill>
        <p:spPr>
          <a:xfrm>
            <a:off x="4800600" y="3314806"/>
            <a:ext cx="201168" cy="201168"/>
          </a:xfrm>
          <a:prstGeom prst="rect">
            <a:avLst/>
          </a:prstGeom>
        </p:spPr>
      </p:pic>
      <p:sp>
        <p:nvSpPr>
          <p:cNvPr id="30" name="Text 19"/>
          <p:cNvSpPr/>
          <p:nvPr/>
        </p:nvSpPr>
        <p:spPr>
          <a:xfrm>
            <a:off x="5074920" y="3314806"/>
            <a:ext cx="3474720" cy="320040"/>
          </a:xfrm>
          <a:prstGeom prst="rect">
            <a:avLst/>
          </a:prstGeom>
          <a:noFill/>
          <a:ln/>
        </p:spPr>
        <p:txBody>
          <a:bodyPr wrap="square" rtlCol="0" anchor="ctr"/>
          <a:lstStyle/>
          <a:p>
            <a:pPr marL="0" indent="0">
              <a:buNone/>
            </a:pPr>
            <a:r>
              <a:rPr lang="en-US" sz="1000" dirty="0">
                <a:solidFill>
                  <a:srgbClr val="CCCCCC"/>
                </a:solidFill>
              </a:rPr>
              <a:t>EBITDA improves; net debt increases</a:t>
            </a:r>
            <a:endParaRPr lang="en-US" sz="1000" dirty="0"/>
          </a:p>
        </p:txBody>
      </p:sp>
      <p:pic>
        <p:nvPicPr>
          <p:cNvPr id="31" name="Image 9" descr="preencoded.png"/>
          <p:cNvPicPr>
            <a:picLocks noChangeAspect="1"/>
          </p:cNvPicPr>
          <p:nvPr/>
        </p:nvPicPr>
        <p:blipFill>
          <a:blip r:embed="rId4"/>
          <a:stretch>
            <a:fillRect/>
          </a:stretch>
        </p:blipFill>
        <p:spPr>
          <a:xfrm>
            <a:off x="4800600" y="3772006"/>
            <a:ext cx="201168" cy="201168"/>
          </a:xfrm>
          <a:prstGeom prst="rect">
            <a:avLst/>
          </a:prstGeom>
        </p:spPr>
      </p:pic>
      <p:sp>
        <p:nvSpPr>
          <p:cNvPr id="32" name="Text 20"/>
          <p:cNvSpPr/>
          <p:nvPr/>
        </p:nvSpPr>
        <p:spPr>
          <a:xfrm>
            <a:off x="5074920" y="3772006"/>
            <a:ext cx="3474720" cy="320040"/>
          </a:xfrm>
          <a:prstGeom prst="rect">
            <a:avLst/>
          </a:prstGeom>
          <a:noFill/>
          <a:ln/>
        </p:spPr>
        <p:txBody>
          <a:bodyPr wrap="square" rtlCol="0" anchor="ctr"/>
          <a:lstStyle/>
          <a:p>
            <a:pPr marL="0" indent="0">
              <a:buNone/>
            </a:pPr>
            <a:r>
              <a:rPr lang="en-US" sz="1000" dirty="0">
                <a:solidFill>
                  <a:srgbClr val="CCCCCC"/>
                </a:solidFill>
              </a:rPr>
              <a:t>Full quantitative disclosure required</a:t>
            </a:r>
            <a:endParaRPr lang="en-US" sz="1000" dirty="0"/>
          </a:p>
        </p:txBody>
      </p:sp>
      <p:sp>
        <p:nvSpPr>
          <p:cNvPr id="33" name="Shape 21"/>
          <p:cNvSpPr/>
          <p:nvPr/>
        </p:nvSpPr>
        <p:spPr>
          <a:xfrm>
            <a:off x="365760" y="4758560"/>
            <a:ext cx="8412480" cy="347472"/>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34" name="Image 10" descr="preencoded.png"/>
          <p:cNvPicPr>
            <a:picLocks noChangeAspect="1"/>
          </p:cNvPicPr>
          <p:nvPr/>
        </p:nvPicPr>
        <p:blipFill>
          <a:blip r:embed="rId5"/>
          <a:stretch>
            <a:fillRect/>
          </a:stretch>
        </p:blipFill>
        <p:spPr>
          <a:xfrm>
            <a:off x="502920" y="4850998"/>
            <a:ext cx="201168" cy="201168"/>
          </a:xfrm>
          <a:prstGeom prst="rect">
            <a:avLst/>
          </a:prstGeom>
        </p:spPr>
      </p:pic>
      <p:sp>
        <p:nvSpPr>
          <p:cNvPr id="35" name="Text 22"/>
          <p:cNvSpPr/>
          <p:nvPr/>
        </p:nvSpPr>
        <p:spPr>
          <a:xfrm>
            <a:off x="777240" y="4823566"/>
            <a:ext cx="7863840" cy="292608"/>
          </a:xfrm>
          <a:prstGeom prst="rect">
            <a:avLst/>
          </a:prstGeom>
          <a:noFill/>
          <a:ln/>
        </p:spPr>
        <p:txBody>
          <a:bodyPr wrap="square" rtlCol="0" anchor="ctr"/>
          <a:lstStyle/>
          <a:p>
            <a:pPr marL="0" indent="0">
              <a:buNone/>
            </a:pPr>
            <a:r>
              <a:rPr lang="en-US" sz="950" dirty="0">
                <a:solidFill>
                  <a:srgbClr val="FFB347"/>
                </a:solidFill>
              </a:rPr>
              <a:t>Practical Expedients: Short-term leases (≤12 months) &amp; low-value assets may still be expensed to P&amp;L — but must be disclosed.</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74320"/>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74320"/>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SESSION 04</a:t>
            </a:r>
            <a:endParaRPr lang="en-US" sz="900" dirty="0"/>
          </a:p>
        </p:txBody>
      </p:sp>
      <p:sp>
        <p:nvSpPr>
          <p:cNvPr id="4" name="Text 2"/>
          <p:cNvSpPr/>
          <p:nvPr/>
        </p:nvSpPr>
        <p:spPr>
          <a:xfrm>
            <a:off x="457200" y="594360"/>
            <a:ext cx="8229600" cy="502920"/>
          </a:xfrm>
          <a:prstGeom prst="rect">
            <a:avLst/>
          </a:prstGeom>
          <a:noFill/>
          <a:ln/>
        </p:spPr>
        <p:txBody>
          <a:bodyPr wrap="square" rtlCol="0" anchor="ctr"/>
          <a:lstStyle/>
          <a:p>
            <a:pPr marL="0" indent="0">
              <a:buNone/>
            </a:pPr>
            <a:r>
              <a:rPr lang="en-US" sz="2600" b="1" dirty="0">
                <a:solidFill>
                  <a:srgbClr val="FFFFFF"/>
                </a:solidFill>
              </a:rPr>
              <a:t>Amendment 3: Financial Instruments</a:t>
            </a:r>
            <a:endParaRPr lang="en-US" sz="2600" dirty="0"/>
          </a:p>
        </p:txBody>
      </p:sp>
      <p:sp>
        <p:nvSpPr>
          <p:cNvPr id="5" name="Text 3"/>
          <p:cNvSpPr/>
          <p:nvPr/>
        </p:nvSpPr>
        <p:spPr>
          <a:xfrm>
            <a:off x="457200" y="1078992"/>
            <a:ext cx="8229600" cy="320040"/>
          </a:xfrm>
          <a:prstGeom prst="rect">
            <a:avLst/>
          </a:prstGeom>
          <a:noFill/>
          <a:ln/>
        </p:spPr>
        <p:txBody>
          <a:bodyPr wrap="square" rtlCol="0" anchor="ctr"/>
          <a:lstStyle/>
          <a:p>
            <a:pPr marL="0" indent="0">
              <a:buNone/>
            </a:pPr>
            <a:r>
              <a:rPr lang="en-US" sz="1400" i="1" dirty="0">
                <a:solidFill>
                  <a:srgbClr val="C8F400"/>
                </a:solidFill>
              </a:rPr>
              <a:t>Simplified ECL Model &amp; Hedge Accounting Changes</a:t>
            </a:r>
            <a:endParaRPr lang="en-US" sz="1400" dirty="0"/>
          </a:p>
        </p:txBody>
      </p:sp>
      <p:sp>
        <p:nvSpPr>
          <p:cNvPr id="6" name="Shape 4"/>
          <p:cNvSpPr/>
          <p:nvPr/>
        </p:nvSpPr>
        <p:spPr>
          <a:xfrm>
            <a:off x="365760" y="1554480"/>
            <a:ext cx="4206240" cy="16002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7" name="Image 0" descr="preencoded.png"/>
          <p:cNvPicPr>
            <a:picLocks noChangeAspect="1"/>
          </p:cNvPicPr>
          <p:nvPr/>
        </p:nvPicPr>
        <p:blipFill>
          <a:blip r:embed="rId3"/>
          <a:stretch>
            <a:fillRect/>
          </a:stretch>
        </p:blipFill>
        <p:spPr>
          <a:xfrm>
            <a:off x="502920" y="1664208"/>
            <a:ext cx="347472" cy="347472"/>
          </a:xfrm>
          <a:prstGeom prst="rect">
            <a:avLst/>
          </a:prstGeom>
        </p:spPr>
      </p:pic>
      <p:sp>
        <p:nvSpPr>
          <p:cNvPr id="8" name="Text 5"/>
          <p:cNvSpPr/>
          <p:nvPr/>
        </p:nvSpPr>
        <p:spPr>
          <a:xfrm>
            <a:off x="960120" y="1664208"/>
            <a:ext cx="3474720" cy="347472"/>
          </a:xfrm>
          <a:prstGeom prst="rect">
            <a:avLst/>
          </a:prstGeom>
          <a:noFill/>
          <a:ln/>
        </p:spPr>
        <p:txBody>
          <a:bodyPr wrap="square" rtlCol="0" anchor="ctr"/>
          <a:lstStyle/>
          <a:p>
            <a:pPr marL="0" indent="0">
              <a:buNone/>
            </a:pPr>
            <a:r>
              <a:rPr lang="en-US" sz="1200" b="1" dirty="0">
                <a:solidFill>
                  <a:srgbClr val="C8F400"/>
                </a:solidFill>
              </a:rPr>
              <a:t>Expected Credit Loss (ECL)</a:t>
            </a:r>
            <a:endParaRPr lang="en-US" sz="1200" dirty="0"/>
          </a:p>
        </p:txBody>
      </p:sp>
      <p:sp>
        <p:nvSpPr>
          <p:cNvPr id="9" name="Text 6"/>
          <p:cNvSpPr/>
          <p:nvPr/>
        </p:nvSpPr>
        <p:spPr>
          <a:xfrm>
            <a:off x="502920" y="2103120"/>
            <a:ext cx="3931920" cy="914400"/>
          </a:xfrm>
          <a:prstGeom prst="rect">
            <a:avLst/>
          </a:prstGeom>
          <a:noFill/>
          <a:ln/>
        </p:spPr>
        <p:txBody>
          <a:bodyPr wrap="square" rtlCol="0" anchor="ctr"/>
          <a:lstStyle/>
          <a:p>
            <a:pPr marL="0" indent="0">
              <a:buNone/>
            </a:pPr>
            <a:r>
              <a:rPr lang="en-US" sz="950" dirty="0">
                <a:solidFill>
                  <a:srgbClr val="CCCCCC"/>
                </a:solidFill>
              </a:rPr>
              <a:t>Replace incurred loss → expected loss. Provision matrix approach for trade receivables. Day-1 impairment now required — earlier recognition of credit risk.</a:t>
            </a:r>
            <a:endParaRPr lang="en-US" sz="950" dirty="0"/>
          </a:p>
        </p:txBody>
      </p:sp>
      <p:sp>
        <p:nvSpPr>
          <p:cNvPr id="10" name="Shape 7"/>
          <p:cNvSpPr/>
          <p:nvPr/>
        </p:nvSpPr>
        <p:spPr>
          <a:xfrm>
            <a:off x="4800600" y="1554480"/>
            <a:ext cx="4206240" cy="16002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11" name="Image 1" descr="preencoded.png"/>
          <p:cNvPicPr>
            <a:picLocks noChangeAspect="1"/>
          </p:cNvPicPr>
          <p:nvPr/>
        </p:nvPicPr>
        <p:blipFill>
          <a:blip r:embed="rId4"/>
          <a:stretch>
            <a:fillRect/>
          </a:stretch>
        </p:blipFill>
        <p:spPr>
          <a:xfrm>
            <a:off x="4937760" y="1664208"/>
            <a:ext cx="347472" cy="347472"/>
          </a:xfrm>
          <a:prstGeom prst="rect">
            <a:avLst/>
          </a:prstGeom>
        </p:spPr>
      </p:pic>
      <p:sp>
        <p:nvSpPr>
          <p:cNvPr id="12" name="Text 8"/>
          <p:cNvSpPr/>
          <p:nvPr/>
        </p:nvSpPr>
        <p:spPr>
          <a:xfrm>
            <a:off x="5394960" y="1664208"/>
            <a:ext cx="3474720" cy="347472"/>
          </a:xfrm>
          <a:prstGeom prst="rect">
            <a:avLst/>
          </a:prstGeom>
          <a:noFill/>
          <a:ln/>
        </p:spPr>
        <p:txBody>
          <a:bodyPr wrap="square" rtlCol="0" anchor="ctr"/>
          <a:lstStyle/>
          <a:p>
            <a:pPr marL="0" indent="0">
              <a:buNone/>
            </a:pPr>
            <a:r>
              <a:rPr lang="en-US" sz="1200" b="1" dirty="0">
                <a:solidFill>
                  <a:srgbClr val="C8F400"/>
                </a:solidFill>
              </a:rPr>
              <a:t>Hedge Accounting</a:t>
            </a:r>
            <a:endParaRPr lang="en-US" sz="1200" dirty="0"/>
          </a:p>
        </p:txBody>
      </p:sp>
      <p:sp>
        <p:nvSpPr>
          <p:cNvPr id="13" name="Text 9"/>
          <p:cNvSpPr/>
          <p:nvPr/>
        </p:nvSpPr>
        <p:spPr>
          <a:xfrm>
            <a:off x="4937760" y="2103120"/>
            <a:ext cx="3931920" cy="914400"/>
          </a:xfrm>
          <a:prstGeom prst="rect">
            <a:avLst/>
          </a:prstGeom>
          <a:noFill/>
          <a:ln/>
        </p:spPr>
        <p:txBody>
          <a:bodyPr wrap="square" rtlCol="0" anchor="ctr"/>
          <a:lstStyle/>
          <a:p>
            <a:pPr marL="0" indent="0">
              <a:buNone/>
            </a:pPr>
            <a:r>
              <a:rPr lang="en-US" sz="950" dirty="0">
                <a:solidFill>
                  <a:srgbClr val="CCCCCC"/>
                </a:solidFill>
              </a:rPr>
              <a:t>Simplified hedge accounting now optional. Entities may elect IFRS 9 hedge accounting instead. More flexibility for forex &amp; interest rate hedges.</a:t>
            </a:r>
            <a:endParaRPr lang="en-US" sz="950" dirty="0"/>
          </a:p>
        </p:txBody>
      </p:sp>
      <p:sp>
        <p:nvSpPr>
          <p:cNvPr id="14" name="Shape 10"/>
          <p:cNvSpPr/>
          <p:nvPr/>
        </p:nvSpPr>
        <p:spPr>
          <a:xfrm>
            <a:off x="365760" y="3291840"/>
            <a:ext cx="4206240" cy="16002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15" name="Image 2" descr="preencoded.png"/>
          <p:cNvPicPr>
            <a:picLocks noChangeAspect="1"/>
          </p:cNvPicPr>
          <p:nvPr/>
        </p:nvPicPr>
        <p:blipFill>
          <a:blip r:embed="rId5"/>
          <a:stretch>
            <a:fillRect/>
          </a:stretch>
        </p:blipFill>
        <p:spPr>
          <a:xfrm>
            <a:off x="502920" y="3401568"/>
            <a:ext cx="347472" cy="347472"/>
          </a:xfrm>
          <a:prstGeom prst="rect">
            <a:avLst/>
          </a:prstGeom>
        </p:spPr>
      </p:pic>
      <p:sp>
        <p:nvSpPr>
          <p:cNvPr id="16" name="Text 11"/>
          <p:cNvSpPr/>
          <p:nvPr/>
        </p:nvSpPr>
        <p:spPr>
          <a:xfrm>
            <a:off x="960120" y="3401568"/>
            <a:ext cx="3474720" cy="347472"/>
          </a:xfrm>
          <a:prstGeom prst="rect">
            <a:avLst/>
          </a:prstGeom>
          <a:noFill/>
          <a:ln/>
        </p:spPr>
        <p:txBody>
          <a:bodyPr wrap="square" rtlCol="0" anchor="ctr"/>
          <a:lstStyle/>
          <a:p>
            <a:pPr marL="0" indent="0">
              <a:buNone/>
            </a:pPr>
            <a:r>
              <a:rPr lang="en-US" sz="1200" b="1" dirty="0">
                <a:solidFill>
                  <a:srgbClr val="C8F400"/>
                </a:solidFill>
              </a:rPr>
              <a:t>Fair Value Changes</a:t>
            </a:r>
            <a:endParaRPr lang="en-US" sz="1200" dirty="0"/>
          </a:p>
        </p:txBody>
      </p:sp>
      <p:sp>
        <p:nvSpPr>
          <p:cNvPr id="17" name="Text 12"/>
          <p:cNvSpPr/>
          <p:nvPr/>
        </p:nvSpPr>
        <p:spPr>
          <a:xfrm>
            <a:off x="502920" y="3840480"/>
            <a:ext cx="3931920" cy="914400"/>
          </a:xfrm>
          <a:prstGeom prst="rect">
            <a:avLst/>
          </a:prstGeom>
          <a:noFill/>
          <a:ln/>
        </p:spPr>
        <p:txBody>
          <a:bodyPr wrap="square" rtlCol="0" anchor="ctr"/>
          <a:lstStyle/>
          <a:p>
            <a:pPr marL="0" indent="0">
              <a:buNone/>
            </a:pPr>
            <a:r>
              <a:rPr lang="en-US" sz="950" dirty="0">
                <a:solidFill>
                  <a:srgbClr val="CCCCCC"/>
                </a:solidFill>
              </a:rPr>
              <a:t>Basic financial instruments at amortised cost (unchanged). Other instruments at FV through P&amp;L. Clearer classification criteria introduced.</a:t>
            </a:r>
            <a:endParaRPr lang="en-US" sz="950" dirty="0"/>
          </a:p>
        </p:txBody>
      </p:sp>
      <p:sp>
        <p:nvSpPr>
          <p:cNvPr id="18" name="Shape 13"/>
          <p:cNvSpPr/>
          <p:nvPr/>
        </p:nvSpPr>
        <p:spPr>
          <a:xfrm>
            <a:off x="4800600" y="3291840"/>
            <a:ext cx="4206240" cy="160020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pic>
        <p:nvPicPr>
          <p:cNvPr id="19" name="Image 3" descr="preencoded.png"/>
          <p:cNvPicPr>
            <a:picLocks noChangeAspect="1"/>
          </p:cNvPicPr>
          <p:nvPr/>
        </p:nvPicPr>
        <p:blipFill>
          <a:blip r:embed="rId6"/>
          <a:stretch>
            <a:fillRect/>
          </a:stretch>
        </p:blipFill>
        <p:spPr>
          <a:xfrm>
            <a:off x="4937760" y="3401568"/>
            <a:ext cx="347472" cy="347472"/>
          </a:xfrm>
          <a:prstGeom prst="rect">
            <a:avLst/>
          </a:prstGeom>
        </p:spPr>
      </p:pic>
      <p:sp>
        <p:nvSpPr>
          <p:cNvPr id="20" name="Text 14"/>
          <p:cNvSpPr/>
          <p:nvPr/>
        </p:nvSpPr>
        <p:spPr>
          <a:xfrm>
            <a:off x="5394960" y="3401568"/>
            <a:ext cx="3474720" cy="347472"/>
          </a:xfrm>
          <a:prstGeom prst="rect">
            <a:avLst/>
          </a:prstGeom>
          <a:noFill/>
          <a:ln/>
        </p:spPr>
        <p:txBody>
          <a:bodyPr wrap="square" rtlCol="0" anchor="ctr"/>
          <a:lstStyle/>
          <a:p>
            <a:pPr marL="0" indent="0">
              <a:buNone/>
            </a:pPr>
            <a:r>
              <a:rPr lang="en-US" sz="1200" b="1" dirty="0">
                <a:solidFill>
                  <a:srgbClr val="C8F400"/>
                </a:solidFill>
              </a:rPr>
              <a:t>Disclosure Uplift</a:t>
            </a:r>
            <a:endParaRPr lang="en-US" sz="1200" dirty="0"/>
          </a:p>
        </p:txBody>
      </p:sp>
      <p:sp>
        <p:nvSpPr>
          <p:cNvPr id="21" name="Text 15"/>
          <p:cNvSpPr/>
          <p:nvPr/>
        </p:nvSpPr>
        <p:spPr>
          <a:xfrm>
            <a:off x="4937760" y="3840480"/>
            <a:ext cx="3931920" cy="914400"/>
          </a:xfrm>
          <a:prstGeom prst="rect">
            <a:avLst/>
          </a:prstGeom>
          <a:noFill/>
          <a:ln/>
        </p:spPr>
        <p:txBody>
          <a:bodyPr wrap="square" rtlCol="0" anchor="ctr"/>
          <a:lstStyle/>
          <a:p>
            <a:pPr marL="0" indent="0">
              <a:buNone/>
            </a:pPr>
            <a:r>
              <a:rPr lang="en-US" sz="950" dirty="0">
                <a:solidFill>
                  <a:srgbClr val="CCCCCC"/>
                </a:solidFill>
              </a:rPr>
              <a:t>Quantitative maturity analysis for financial liabilities now mandatory. Sensitivity analysis for each type of market risk. Liquidity risk table required.</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731520" y="-731520"/>
            <a:ext cx="3200400" cy="3200400"/>
          </a:xfrm>
          <a:prstGeom prst="ellipse">
            <a:avLst/>
          </a:prstGeom>
          <a:solidFill>
            <a:srgbClr val="C8F400">
              <a:alpha val="12000"/>
            </a:srgbClr>
          </a:solidFill>
          <a:ln w="12700">
            <a:solidFill>
              <a:srgbClr val="C8F400"/>
            </a:solidFill>
            <a:prstDash val="solid"/>
          </a:ln>
        </p:spPr>
        <p:txBody>
          <a:bodyPr/>
          <a:lstStyle/>
          <a:p>
            <a:endParaRPr lang="en-GB"/>
          </a:p>
        </p:txBody>
      </p:sp>
      <p:sp>
        <p:nvSpPr>
          <p:cNvPr id="3" name="Shape 1"/>
          <p:cNvSpPr/>
          <p:nvPr/>
        </p:nvSpPr>
        <p:spPr>
          <a:xfrm>
            <a:off x="6858000" y="2926080"/>
            <a:ext cx="3657600" cy="3657600"/>
          </a:xfrm>
          <a:prstGeom prst="ellipse">
            <a:avLst/>
          </a:prstGeom>
          <a:solidFill>
            <a:srgbClr val="C8F400">
              <a:alpha val="8000"/>
            </a:srgbClr>
          </a:solidFill>
          <a:ln w="6350">
            <a:solidFill>
              <a:srgbClr val="333333"/>
            </a:solidFill>
            <a:prstDash val="solid"/>
          </a:ln>
        </p:spPr>
        <p:txBody>
          <a:bodyPr/>
          <a:lstStyle/>
          <a:p>
            <a:endParaRPr lang="en-GB"/>
          </a:p>
        </p:txBody>
      </p:sp>
      <p:sp>
        <p:nvSpPr>
          <p:cNvPr id="4" name="Shape 2"/>
          <p:cNvSpPr/>
          <p:nvPr/>
        </p:nvSpPr>
        <p:spPr>
          <a:xfrm>
            <a:off x="3657600" y="365760"/>
            <a:ext cx="1371600" cy="256032"/>
          </a:xfrm>
          <a:prstGeom prst="roundRect">
            <a:avLst>
              <a:gd name="adj" fmla="val 17857"/>
            </a:avLst>
          </a:prstGeom>
          <a:solidFill>
            <a:srgbClr val="C8F400"/>
          </a:solidFill>
          <a:ln/>
        </p:spPr>
        <p:txBody>
          <a:bodyPr/>
          <a:lstStyle/>
          <a:p>
            <a:endParaRPr lang="en-GB"/>
          </a:p>
        </p:txBody>
      </p:sp>
      <p:sp>
        <p:nvSpPr>
          <p:cNvPr id="5" name="Text 3"/>
          <p:cNvSpPr/>
          <p:nvPr/>
        </p:nvSpPr>
        <p:spPr>
          <a:xfrm>
            <a:off x="3657600" y="365760"/>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CASE STUDY</a:t>
            </a:r>
            <a:endParaRPr lang="en-US" sz="900" dirty="0"/>
          </a:p>
        </p:txBody>
      </p:sp>
      <p:sp>
        <p:nvSpPr>
          <p:cNvPr id="6" name="Text 4"/>
          <p:cNvSpPr/>
          <p:nvPr/>
        </p:nvSpPr>
        <p:spPr>
          <a:xfrm>
            <a:off x="457200" y="731520"/>
            <a:ext cx="8229600" cy="640080"/>
          </a:xfrm>
          <a:prstGeom prst="rect">
            <a:avLst/>
          </a:prstGeom>
          <a:noFill/>
          <a:ln/>
        </p:spPr>
        <p:txBody>
          <a:bodyPr wrap="square" rtlCol="0" anchor="ctr"/>
          <a:lstStyle/>
          <a:p>
            <a:pPr marL="0" indent="0" algn="ctr">
              <a:buNone/>
            </a:pPr>
            <a:r>
              <a:rPr lang="en-US" sz="3400" b="1" dirty="0">
                <a:solidFill>
                  <a:srgbClr val="FFFFFF"/>
                </a:solidFill>
              </a:rPr>
              <a:t>Marks &amp; Spencer Group plc</a:t>
            </a:r>
            <a:endParaRPr lang="en-US" sz="3400" dirty="0"/>
          </a:p>
        </p:txBody>
      </p:sp>
      <p:sp>
        <p:nvSpPr>
          <p:cNvPr id="7" name="Text 5"/>
          <p:cNvSpPr/>
          <p:nvPr/>
        </p:nvSpPr>
        <p:spPr>
          <a:xfrm>
            <a:off x="457200" y="1371600"/>
            <a:ext cx="8229600" cy="365760"/>
          </a:xfrm>
          <a:prstGeom prst="rect">
            <a:avLst/>
          </a:prstGeom>
          <a:noFill/>
          <a:ln/>
        </p:spPr>
        <p:txBody>
          <a:bodyPr wrap="square" rtlCol="0" anchor="ctr"/>
          <a:lstStyle/>
          <a:p>
            <a:pPr marL="0" indent="0" algn="ctr">
              <a:buNone/>
            </a:pPr>
            <a:r>
              <a:rPr lang="en-US" sz="1500" dirty="0">
                <a:solidFill>
                  <a:srgbClr val="C8F400"/>
                </a:solidFill>
              </a:rPr>
              <a:t>Old FRS 102 vs New FRS 102 — Impact Analysis</a:t>
            </a:r>
            <a:endParaRPr lang="en-US" sz="1500" dirty="0"/>
          </a:p>
        </p:txBody>
      </p:sp>
      <p:sp>
        <p:nvSpPr>
          <p:cNvPr id="8" name="Shape 6"/>
          <p:cNvSpPr/>
          <p:nvPr/>
        </p:nvSpPr>
        <p:spPr>
          <a:xfrm>
            <a:off x="1828800" y="1828800"/>
            <a:ext cx="5486400" cy="0"/>
          </a:xfrm>
          <a:prstGeom prst="line">
            <a:avLst/>
          </a:prstGeom>
          <a:noFill/>
          <a:ln w="12700">
            <a:solidFill>
              <a:srgbClr val="C8F400"/>
            </a:solidFill>
            <a:prstDash val="solid"/>
          </a:ln>
        </p:spPr>
        <p:txBody>
          <a:bodyPr/>
          <a:lstStyle/>
          <a:p>
            <a:endParaRPr lang="en-GB"/>
          </a:p>
        </p:txBody>
      </p:sp>
      <p:sp>
        <p:nvSpPr>
          <p:cNvPr id="9" name="Shape 7"/>
          <p:cNvSpPr/>
          <p:nvPr/>
        </p:nvSpPr>
        <p:spPr>
          <a:xfrm>
            <a:off x="548640" y="2011680"/>
            <a:ext cx="182880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0" name="Text 8"/>
          <p:cNvSpPr/>
          <p:nvPr/>
        </p:nvSpPr>
        <p:spPr>
          <a:xfrm>
            <a:off x="548640" y="2103120"/>
            <a:ext cx="1828800" cy="502920"/>
          </a:xfrm>
          <a:prstGeom prst="rect">
            <a:avLst/>
          </a:prstGeom>
          <a:noFill/>
          <a:ln/>
        </p:spPr>
        <p:txBody>
          <a:bodyPr wrap="square" rtlCol="0" anchor="ctr"/>
          <a:lstStyle/>
          <a:p>
            <a:pPr marL="0" indent="0" algn="ctr">
              <a:buNone/>
            </a:pPr>
            <a:r>
              <a:rPr lang="en-US" sz="1800" b="1" dirty="0">
                <a:solidFill>
                  <a:srgbClr val="C8F400"/>
                </a:solidFill>
              </a:rPr>
              <a:t>FTSE 100</a:t>
            </a:r>
            <a:endParaRPr lang="en-US" sz="1800" dirty="0"/>
          </a:p>
        </p:txBody>
      </p:sp>
      <p:sp>
        <p:nvSpPr>
          <p:cNvPr id="11" name="Text 9"/>
          <p:cNvSpPr/>
          <p:nvPr/>
        </p:nvSpPr>
        <p:spPr>
          <a:xfrm>
            <a:off x="548640" y="2606040"/>
            <a:ext cx="1828800" cy="365760"/>
          </a:xfrm>
          <a:prstGeom prst="rect">
            <a:avLst/>
          </a:prstGeom>
          <a:noFill/>
          <a:ln/>
        </p:spPr>
        <p:txBody>
          <a:bodyPr wrap="square" rtlCol="0" anchor="ctr"/>
          <a:lstStyle/>
          <a:p>
            <a:pPr marL="0" indent="0" algn="ctr">
              <a:buNone/>
            </a:pPr>
            <a:r>
              <a:rPr lang="en-US" sz="1000" dirty="0">
                <a:solidFill>
                  <a:srgbClr val="888888"/>
                </a:solidFill>
              </a:rPr>
              <a:t>Listed Company</a:t>
            </a:r>
            <a:endParaRPr lang="en-US" sz="1000" dirty="0"/>
          </a:p>
        </p:txBody>
      </p:sp>
      <p:sp>
        <p:nvSpPr>
          <p:cNvPr id="12" name="Shape 10"/>
          <p:cNvSpPr/>
          <p:nvPr/>
        </p:nvSpPr>
        <p:spPr>
          <a:xfrm>
            <a:off x="2560320" y="2011680"/>
            <a:ext cx="182880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3" name="Text 11"/>
          <p:cNvSpPr/>
          <p:nvPr/>
        </p:nvSpPr>
        <p:spPr>
          <a:xfrm>
            <a:off x="2560320" y="2103120"/>
            <a:ext cx="1828800" cy="502920"/>
          </a:xfrm>
          <a:prstGeom prst="rect">
            <a:avLst/>
          </a:prstGeom>
          <a:noFill/>
          <a:ln/>
        </p:spPr>
        <p:txBody>
          <a:bodyPr wrap="square" rtlCol="0" anchor="ctr"/>
          <a:lstStyle/>
          <a:p>
            <a:pPr marL="0" indent="0" algn="ctr">
              <a:buNone/>
            </a:pPr>
            <a:r>
              <a:rPr lang="en-US" sz="1800" b="1" dirty="0">
                <a:solidFill>
                  <a:srgbClr val="C8F400"/>
                </a:solidFill>
              </a:rPr>
              <a:t>~1,000</a:t>
            </a:r>
            <a:endParaRPr lang="en-US" sz="1800" dirty="0"/>
          </a:p>
        </p:txBody>
      </p:sp>
      <p:sp>
        <p:nvSpPr>
          <p:cNvPr id="14" name="Text 12"/>
          <p:cNvSpPr/>
          <p:nvPr/>
        </p:nvSpPr>
        <p:spPr>
          <a:xfrm>
            <a:off x="2560320" y="2606040"/>
            <a:ext cx="1828800" cy="365760"/>
          </a:xfrm>
          <a:prstGeom prst="rect">
            <a:avLst/>
          </a:prstGeom>
          <a:noFill/>
          <a:ln/>
        </p:spPr>
        <p:txBody>
          <a:bodyPr wrap="square" rtlCol="0" anchor="ctr"/>
          <a:lstStyle/>
          <a:p>
            <a:pPr marL="0" indent="0" algn="ctr">
              <a:buNone/>
            </a:pPr>
            <a:r>
              <a:rPr lang="en-US" sz="1000" dirty="0">
                <a:solidFill>
                  <a:srgbClr val="888888"/>
                </a:solidFill>
              </a:rPr>
              <a:t>UK Store Leases</a:t>
            </a:r>
            <a:endParaRPr lang="en-US" sz="1000" dirty="0"/>
          </a:p>
        </p:txBody>
      </p:sp>
      <p:sp>
        <p:nvSpPr>
          <p:cNvPr id="15" name="Shape 13"/>
          <p:cNvSpPr/>
          <p:nvPr/>
        </p:nvSpPr>
        <p:spPr>
          <a:xfrm>
            <a:off x="4572000" y="2011680"/>
            <a:ext cx="182880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6" name="Text 14"/>
          <p:cNvSpPr/>
          <p:nvPr/>
        </p:nvSpPr>
        <p:spPr>
          <a:xfrm>
            <a:off x="4572000" y="2103120"/>
            <a:ext cx="1828800" cy="502920"/>
          </a:xfrm>
          <a:prstGeom prst="rect">
            <a:avLst/>
          </a:prstGeom>
          <a:noFill/>
          <a:ln/>
        </p:spPr>
        <p:txBody>
          <a:bodyPr wrap="square" rtlCol="0" anchor="ctr"/>
          <a:lstStyle/>
          <a:p>
            <a:pPr marL="0" indent="0" algn="ctr">
              <a:buNone/>
            </a:pPr>
            <a:r>
              <a:rPr lang="en-US" sz="1800" b="1" dirty="0">
                <a:solidFill>
                  <a:srgbClr val="C8F400"/>
                </a:solidFill>
              </a:rPr>
              <a:t>£13.0bn</a:t>
            </a:r>
            <a:endParaRPr lang="en-US" sz="1800" dirty="0"/>
          </a:p>
        </p:txBody>
      </p:sp>
      <p:sp>
        <p:nvSpPr>
          <p:cNvPr id="17" name="Text 15"/>
          <p:cNvSpPr/>
          <p:nvPr/>
        </p:nvSpPr>
        <p:spPr>
          <a:xfrm>
            <a:off x="4572000" y="2606040"/>
            <a:ext cx="1828800" cy="365760"/>
          </a:xfrm>
          <a:prstGeom prst="rect">
            <a:avLst/>
          </a:prstGeom>
          <a:noFill/>
          <a:ln/>
        </p:spPr>
        <p:txBody>
          <a:bodyPr wrap="square" rtlCol="0" anchor="ctr"/>
          <a:lstStyle/>
          <a:p>
            <a:pPr marL="0" indent="0" algn="ctr">
              <a:buNone/>
            </a:pPr>
            <a:r>
              <a:rPr lang="en-US" sz="1000" dirty="0">
                <a:solidFill>
                  <a:srgbClr val="888888"/>
                </a:solidFill>
              </a:rPr>
              <a:t>FY2024 Revenue</a:t>
            </a:r>
            <a:endParaRPr lang="en-US" sz="1000" dirty="0"/>
          </a:p>
        </p:txBody>
      </p:sp>
      <p:sp>
        <p:nvSpPr>
          <p:cNvPr id="18" name="Shape 16"/>
          <p:cNvSpPr/>
          <p:nvPr/>
        </p:nvSpPr>
        <p:spPr>
          <a:xfrm>
            <a:off x="6583680" y="2011680"/>
            <a:ext cx="1828800" cy="1188720"/>
          </a:xfrm>
          <a:prstGeom prst="rect">
            <a:avLst/>
          </a:prstGeom>
          <a:solidFill>
            <a:srgbClr val="191919"/>
          </a:solidFill>
          <a:ln w="6350">
            <a:solidFill>
              <a:srgbClr val="222222"/>
            </a:solidFill>
            <a:prstDash val="solid"/>
          </a:ln>
          <a:effectLst>
            <a:outerShdw blurRad="101600" dist="38100" dir="2700000" algn="bl" rotWithShape="0">
              <a:srgbClr val="000000">
                <a:alpha val="50000"/>
              </a:srgbClr>
            </a:outerShdw>
          </a:effectLst>
        </p:spPr>
        <p:txBody>
          <a:bodyPr/>
          <a:lstStyle/>
          <a:p>
            <a:endParaRPr lang="en-GB"/>
          </a:p>
        </p:txBody>
      </p:sp>
      <p:sp>
        <p:nvSpPr>
          <p:cNvPr id="19" name="Text 17"/>
          <p:cNvSpPr/>
          <p:nvPr/>
        </p:nvSpPr>
        <p:spPr>
          <a:xfrm>
            <a:off x="6583680" y="2103120"/>
            <a:ext cx="1828800" cy="502920"/>
          </a:xfrm>
          <a:prstGeom prst="rect">
            <a:avLst/>
          </a:prstGeom>
          <a:noFill/>
          <a:ln/>
        </p:spPr>
        <p:txBody>
          <a:bodyPr wrap="square" rtlCol="0" anchor="ctr"/>
          <a:lstStyle/>
          <a:p>
            <a:pPr marL="0" indent="0" algn="ctr">
              <a:buNone/>
            </a:pPr>
            <a:r>
              <a:rPr lang="en-US" sz="1800" b="1" dirty="0">
                <a:solidFill>
                  <a:srgbClr val="C8F400"/>
                </a:solidFill>
              </a:rPr>
              <a:t>£720m</a:t>
            </a:r>
            <a:endParaRPr lang="en-US" sz="1800" dirty="0"/>
          </a:p>
        </p:txBody>
      </p:sp>
      <p:sp>
        <p:nvSpPr>
          <p:cNvPr id="20" name="Text 18"/>
          <p:cNvSpPr/>
          <p:nvPr/>
        </p:nvSpPr>
        <p:spPr>
          <a:xfrm>
            <a:off x="6583680" y="2606040"/>
            <a:ext cx="1828800" cy="365760"/>
          </a:xfrm>
          <a:prstGeom prst="rect">
            <a:avLst/>
          </a:prstGeom>
          <a:noFill/>
          <a:ln/>
        </p:spPr>
        <p:txBody>
          <a:bodyPr wrap="square" rtlCol="0" anchor="ctr"/>
          <a:lstStyle/>
          <a:p>
            <a:pPr marL="0" indent="0" algn="ctr">
              <a:buNone/>
            </a:pPr>
            <a:r>
              <a:rPr lang="en-US" sz="1000" dirty="0">
                <a:solidFill>
                  <a:srgbClr val="888888"/>
                </a:solidFill>
              </a:rPr>
              <a:t>Operating Profit</a:t>
            </a:r>
            <a:endParaRPr lang="en-US" sz="1000" dirty="0"/>
          </a:p>
        </p:txBody>
      </p:sp>
      <p:sp>
        <p:nvSpPr>
          <p:cNvPr id="21" name="Text 19"/>
          <p:cNvSpPr/>
          <p:nvPr/>
        </p:nvSpPr>
        <p:spPr>
          <a:xfrm>
            <a:off x="457200" y="3337560"/>
            <a:ext cx="8229600" cy="457200"/>
          </a:xfrm>
          <a:prstGeom prst="rect">
            <a:avLst/>
          </a:prstGeom>
          <a:noFill/>
          <a:ln/>
        </p:spPr>
        <p:txBody>
          <a:bodyPr wrap="square" rtlCol="0" anchor="ctr"/>
          <a:lstStyle/>
          <a:p>
            <a:pPr marL="0" indent="0" algn="ctr">
              <a:buNone/>
            </a:pPr>
            <a:r>
              <a:rPr lang="en-US" sz="850" i="1" dirty="0">
                <a:solidFill>
                  <a:srgbClr val="888888"/>
                </a:solidFill>
              </a:rPr>
              <a:t>Note: Figures below are illustrative estimates based on publicly available M&amp;S annual report data, adapted to demonstrate FRS 102 amendment impacts. Not audited comparative statements.</a:t>
            </a:r>
            <a:endParaRPr lang="en-US" sz="850" dirty="0"/>
          </a:p>
        </p:txBody>
      </p:sp>
      <p:sp>
        <p:nvSpPr>
          <p:cNvPr id="22" name="Text 20"/>
          <p:cNvSpPr/>
          <p:nvPr/>
        </p:nvSpPr>
        <p:spPr>
          <a:xfrm>
            <a:off x="457200" y="3886200"/>
            <a:ext cx="8229600" cy="457200"/>
          </a:xfrm>
          <a:prstGeom prst="rect">
            <a:avLst/>
          </a:prstGeom>
          <a:noFill/>
          <a:ln/>
        </p:spPr>
        <p:txBody>
          <a:bodyPr wrap="square" rtlCol="0" anchor="ctr"/>
          <a:lstStyle/>
          <a:p>
            <a:pPr marL="0" indent="0" algn="ctr">
              <a:buNone/>
            </a:pPr>
            <a:r>
              <a:rPr lang="en-US" sz="1100" dirty="0">
                <a:solidFill>
                  <a:srgbClr val="CCCCCC"/>
                </a:solidFill>
              </a:rPr>
              <a:t>Workshop exercise: As we work through slides 8-10, note the impact on each financial statement line. We will discuss in groups afterwards.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56032"/>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56032"/>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CASE STUDY</a:t>
            </a:r>
            <a:endParaRPr lang="en-US" sz="900" dirty="0"/>
          </a:p>
        </p:txBody>
      </p:sp>
      <p:sp>
        <p:nvSpPr>
          <p:cNvPr id="4" name="Text 2"/>
          <p:cNvSpPr/>
          <p:nvPr/>
        </p:nvSpPr>
        <p:spPr>
          <a:xfrm>
            <a:off x="457200" y="548640"/>
            <a:ext cx="8229600" cy="457200"/>
          </a:xfrm>
          <a:prstGeom prst="rect">
            <a:avLst/>
          </a:prstGeom>
          <a:noFill/>
          <a:ln/>
        </p:spPr>
        <p:txBody>
          <a:bodyPr wrap="square" rtlCol="0" anchor="ctr"/>
          <a:lstStyle/>
          <a:p>
            <a:pPr marL="0" indent="0">
              <a:buNone/>
            </a:pPr>
            <a:r>
              <a:rPr lang="en-US" sz="1500" b="1" dirty="0">
                <a:solidFill>
                  <a:srgbClr val="FFFFFF"/>
                </a:solidFill>
              </a:rPr>
              <a:t>Balance Sheet Comparison — M&amp;S Group</a:t>
            </a:r>
            <a:endParaRPr lang="en-US" sz="1500" dirty="0"/>
          </a:p>
        </p:txBody>
      </p:sp>
      <p:sp>
        <p:nvSpPr>
          <p:cNvPr id="5" name="Text 3"/>
          <p:cNvSpPr/>
          <p:nvPr/>
        </p:nvSpPr>
        <p:spPr>
          <a:xfrm>
            <a:off x="457200" y="868680"/>
            <a:ext cx="8229600" cy="274320"/>
          </a:xfrm>
          <a:prstGeom prst="rect">
            <a:avLst/>
          </a:prstGeom>
          <a:noFill/>
          <a:ln/>
        </p:spPr>
        <p:txBody>
          <a:bodyPr wrap="square" rtlCol="0" anchor="ctr"/>
          <a:lstStyle/>
          <a:p>
            <a:pPr marL="0" indent="0">
              <a:buNone/>
            </a:pPr>
            <a:r>
              <a:rPr lang="en-US" sz="1000" i="1" dirty="0">
                <a:solidFill>
                  <a:srgbClr val="888888"/>
                </a:solidFill>
              </a:rPr>
              <a:t>Consolidated Balance Sheet (extracts) — FY ended 30 March 2024  |  £m</a:t>
            </a:r>
            <a:endParaRPr lang="en-US" sz="1000" dirty="0"/>
          </a:p>
        </p:txBody>
      </p:sp>
      <p:graphicFrame>
        <p:nvGraphicFramePr>
          <p:cNvPr id="9" name="Table 0"/>
          <p:cNvGraphicFramePr>
            <a:graphicFrameLocks noGrp="1"/>
          </p:cNvGraphicFramePr>
          <p:nvPr>
            <p:extLst>
              <p:ext uri="{D42A27DB-BD31-4B8C-83A1-F6EECF244321}">
                <p14:modId xmlns:p14="http://schemas.microsoft.com/office/powerpoint/2010/main" val="1468980316"/>
              </p:ext>
            </p:extLst>
          </p:nvPr>
        </p:nvGraphicFramePr>
        <p:xfrm>
          <a:off x="365760" y="1143000"/>
          <a:ext cx="8412480" cy="3915268"/>
        </p:xfrm>
        <a:graphic>
          <a:graphicData uri="http://schemas.openxmlformats.org/drawingml/2006/table">
            <a:tbl>
              <a:tblPr/>
              <a:tblGrid>
                <a:gridCol w="292608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gridCol w="173736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gridCol w="1005840">
                  <a:extLst>
                    <a:ext uri="{9D8B030D-6E8A-4147-A177-3AD203B41FA5}">
                      <a16:colId xmlns:a16="http://schemas.microsoft.com/office/drawing/2014/main" val="20004"/>
                    </a:ext>
                  </a:extLst>
                </a:gridCol>
              </a:tblGrid>
              <a:tr h="400983">
                <a:tc>
                  <a:txBody>
                    <a:bodyPr/>
                    <a:lstStyle/>
                    <a:p>
                      <a:pPr marL="0" indent="0">
                        <a:buNone/>
                      </a:pPr>
                      <a:r>
                        <a:rPr lang="en-US" sz="1100" b="1" dirty="0">
                          <a:solidFill>
                            <a:srgbClr val="080808"/>
                          </a:solidFill>
                        </a:rPr>
                        <a:t>Balance Sheet Item</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OLD FRS 102</a:t>
                      </a:r>
                      <a:endParaRPr lang="en-US" sz="1100" dirty="0"/>
                    </a:p>
                    <a:p>
                      <a:pPr marL="0" indent="0" algn="ctr">
                        <a:buNone/>
                      </a:pPr>
                      <a:r>
                        <a:rPr lang="en-US" sz="1100" b="1" dirty="0">
                          <a:solidFill>
                            <a:srgbClr val="080808"/>
                          </a:solidFill>
                        </a:rPr>
                        <a:t>(Pre-Amendments)</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NEW FRS 102</a:t>
                      </a:r>
                      <a:endParaRPr lang="en-US" sz="1100" dirty="0"/>
                    </a:p>
                    <a:p>
                      <a:pPr marL="0" indent="0" algn="ctr">
                        <a:buNone/>
                      </a:pPr>
                      <a:r>
                        <a:rPr lang="en-US" sz="1100" b="1" dirty="0">
                          <a:solidFill>
                            <a:srgbClr val="080808"/>
                          </a:solidFill>
                        </a:rPr>
                        <a:t>(Post-Amendments)</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Change £m</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Driver</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extLst>
                  <a:ext uri="{0D108BD9-81ED-4DB2-BD59-A6C34878D82A}">
                    <a16:rowId xmlns:a16="http://schemas.microsoft.com/office/drawing/2014/main" val="10000"/>
                  </a:ext>
                </a:extLst>
              </a:tr>
              <a:tr h="249182">
                <a:tc>
                  <a:txBody>
                    <a:bodyPr/>
                    <a:lstStyle/>
                    <a:p>
                      <a:pPr marL="0" indent="0" algn="l">
                        <a:buNone/>
                      </a:pPr>
                      <a:r>
                        <a:rPr lang="en-US" sz="900" b="1" i="1" dirty="0">
                          <a:solidFill>
                            <a:srgbClr val="C8F400"/>
                          </a:solidFill>
                        </a:rPr>
                        <a:t>NON-CURRENT ASSETS</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extLst>
                  <a:ext uri="{0D108BD9-81ED-4DB2-BD59-A6C34878D82A}">
                    <a16:rowId xmlns:a16="http://schemas.microsoft.com/office/drawing/2014/main" val="10001"/>
                  </a:ext>
                </a:extLst>
              </a:tr>
              <a:tr h="249182">
                <a:tc>
                  <a:txBody>
                    <a:bodyPr/>
                    <a:lstStyle/>
                    <a:p>
                      <a:pPr marL="0" indent="0" algn="l">
                        <a:buNone/>
                      </a:pPr>
                      <a:r>
                        <a:rPr lang="en-US" sz="1000" b="1" dirty="0">
                          <a:solidFill>
                            <a:srgbClr val="CCCCCC"/>
                          </a:solidFill>
                        </a:rPr>
                        <a:t>Tangible fixed assets (PPE)</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3,420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3,420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2"/>
                  </a:ext>
                </a:extLst>
              </a:tr>
              <a:tr h="249182">
                <a:tc>
                  <a:txBody>
                    <a:bodyPr/>
                    <a:lstStyle/>
                    <a:p>
                      <a:pPr marL="0" indent="0" algn="l">
                        <a:buNone/>
                      </a:pPr>
                      <a:r>
                        <a:rPr lang="en-US" sz="1000" b="1" dirty="0">
                          <a:solidFill>
                            <a:srgbClr val="CCCCCC"/>
                          </a:solidFill>
                        </a:rPr>
                        <a:t>Right-of-Use Assets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4,850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66FF66"/>
                          </a:solidFill>
                        </a:rPr>
                        <a:t>+4,850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Lease</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03"/>
                  </a:ext>
                </a:extLst>
              </a:tr>
              <a:tr h="249182">
                <a:tc>
                  <a:txBody>
                    <a:bodyPr/>
                    <a:lstStyle/>
                    <a:p>
                      <a:pPr marL="0" indent="0" algn="l">
                        <a:buNone/>
                      </a:pPr>
                      <a:r>
                        <a:rPr lang="en-US" sz="1000" b="1" dirty="0">
                          <a:solidFill>
                            <a:srgbClr val="CCCCCC"/>
                          </a:solidFill>
                        </a:rPr>
                        <a:t>Goodwill &amp; Intangibles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1,180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1,180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4"/>
                  </a:ext>
                </a:extLst>
              </a:tr>
              <a:tr h="249182">
                <a:tc>
                  <a:txBody>
                    <a:bodyPr/>
                    <a:lstStyle/>
                    <a:p>
                      <a:pPr marL="0" indent="0" algn="l">
                        <a:buNone/>
                      </a:pPr>
                      <a:r>
                        <a:rPr lang="en-US" sz="900" b="1" i="1" dirty="0">
                          <a:solidFill>
                            <a:srgbClr val="C8F400"/>
                          </a:solidFill>
                        </a:rPr>
                        <a:t>CURRENT ASSETS</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extLst>
                  <a:ext uri="{0D108BD9-81ED-4DB2-BD59-A6C34878D82A}">
                    <a16:rowId xmlns:a16="http://schemas.microsoft.com/office/drawing/2014/main" val="10005"/>
                  </a:ext>
                </a:extLst>
              </a:tr>
              <a:tr h="249182">
                <a:tc>
                  <a:txBody>
                    <a:bodyPr/>
                    <a:lstStyle/>
                    <a:p>
                      <a:pPr marL="0" indent="0" algn="l">
                        <a:buNone/>
                      </a:pPr>
                      <a:r>
                        <a:rPr lang="en-US" sz="1000" b="1" dirty="0">
                          <a:solidFill>
                            <a:srgbClr val="CCCCCC"/>
                          </a:solidFill>
                        </a:rPr>
                        <a:t>Inventories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820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820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6"/>
                  </a:ext>
                </a:extLst>
              </a:tr>
              <a:tr h="249182">
                <a:tc>
                  <a:txBody>
                    <a:bodyPr/>
                    <a:lstStyle/>
                    <a:p>
                      <a:pPr marL="0" indent="0" algn="l">
                        <a:buNone/>
                      </a:pPr>
                      <a:r>
                        <a:rPr lang="en-US" sz="1000" b="1" dirty="0">
                          <a:solidFill>
                            <a:srgbClr val="CCCCCC"/>
                          </a:solidFill>
                        </a:rPr>
                        <a:t>Trade receivables (net ECL)</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310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278</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FF4D4D"/>
                          </a:solidFill>
                        </a:rPr>
                        <a:t>−32</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ECL</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07"/>
                  </a:ext>
                </a:extLst>
              </a:tr>
              <a:tr h="249182">
                <a:tc>
                  <a:txBody>
                    <a:bodyPr/>
                    <a:lstStyle/>
                    <a:p>
                      <a:pPr marL="0" indent="0" algn="l">
                        <a:buNone/>
                      </a:pPr>
                      <a:r>
                        <a:rPr lang="en-US" sz="900" b="1" i="1" dirty="0">
                          <a:solidFill>
                            <a:srgbClr val="C8F400"/>
                          </a:solidFill>
                        </a:rPr>
                        <a:t>Contract assets (loyalty)</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45</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+45</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Revenue</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extLst>
                  <a:ext uri="{0D108BD9-81ED-4DB2-BD59-A6C34878D82A}">
                    <a16:rowId xmlns:a16="http://schemas.microsoft.com/office/drawing/2014/main" val="10008"/>
                  </a:ext>
                </a:extLst>
              </a:tr>
              <a:tr h="249182">
                <a:tc>
                  <a:txBody>
                    <a:bodyPr/>
                    <a:lstStyle/>
                    <a:p>
                      <a:pPr marL="0" indent="0" algn="l">
                        <a:buNone/>
                      </a:pPr>
                      <a:r>
                        <a:rPr lang="en-US" sz="1000" b="1" dirty="0">
                          <a:solidFill>
                            <a:srgbClr val="CCCCCC"/>
                          </a:solidFill>
                        </a:rPr>
                        <a:t>NON-CURRENT LIABILITIES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09"/>
                  </a:ext>
                </a:extLst>
              </a:tr>
              <a:tr h="249182">
                <a:tc>
                  <a:txBody>
                    <a:bodyPr/>
                    <a:lstStyle/>
                    <a:p>
                      <a:pPr marL="0" indent="0" algn="l">
                        <a:buNone/>
                      </a:pPr>
                      <a:r>
                        <a:rPr lang="en-US" sz="900" b="1" i="1" dirty="0">
                          <a:solidFill>
                            <a:srgbClr val="C8F400"/>
                          </a:solidFill>
                        </a:rPr>
                        <a:t>Lease liabilities (long-term)</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3,960</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+3,960</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tc>
                  <a:txBody>
                    <a:bodyPr/>
                    <a:lstStyle/>
                    <a:p>
                      <a:pPr marL="0" indent="0" algn="ctr">
                        <a:buNone/>
                      </a:pPr>
                      <a:r>
                        <a:rPr lang="en-US" sz="900" b="1" i="1" dirty="0">
                          <a:solidFill>
                            <a:srgbClr val="C8F400"/>
                          </a:solidFill>
                        </a:rPr>
                        <a:t>Lease</a:t>
                      </a:r>
                      <a:endParaRPr lang="en-US" sz="9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A1A1A"/>
                    </a:solidFill>
                  </a:tcPr>
                </a:tc>
                <a:extLst>
                  <a:ext uri="{0D108BD9-81ED-4DB2-BD59-A6C34878D82A}">
                    <a16:rowId xmlns:a16="http://schemas.microsoft.com/office/drawing/2014/main" val="10010"/>
                  </a:ext>
                </a:extLst>
              </a:tr>
              <a:tr h="249182">
                <a:tc>
                  <a:txBody>
                    <a:bodyPr/>
                    <a:lstStyle/>
                    <a:p>
                      <a:pPr marL="0" indent="0" algn="l">
                        <a:buNone/>
                      </a:pPr>
                      <a:r>
                        <a:rPr lang="en-US" sz="1000" b="1" dirty="0">
                          <a:solidFill>
                            <a:srgbClr val="CCCCCC"/>
                          </a:solidFill>
                        </a:rPr>
                        <a:t>CURRENT LIABILITIES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11"/>
                  </a:ext>
                </a:extLst>
              </a:tr>
              <a:tr h="249182">
                <a:tc>
                  <a:txBody>
                    <a:bodyPr/>
                    <a:lstStyle/>
                    <a:p>
                      <a:pPr marL="0" indent="0" algn="l">
                        <a:buNone/>
                      </a:pPr>
                      <a:r>
                        <a:rPr lang="en-US" sz="1000" b="1" dirty="0">
                          <a:solidFill>
                            <a:srgbClr val="CCCCCC"/>
                          </a:solidFill>
                        </a:rPr>
                        <a:t>Deferred revenue (loyalty/vouchers)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62</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145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66FF66"/>
                          </a:solidFill>
                        </a:rPr>
                        <a:t>+83</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Revenue</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12"/>
                  </a:ext>
                </a:extLst>
              </a:tr>
              <a:tr h="249182">
                <a:tc>
                  <a:txBody>
                    <a:bodyPr/>
                    <a:lstStyle/>
                    <a:p>
                      <a:pPr marL="0" indent="0" algn="l">
                        <a:buNone/>
                      </a:pPr>
                      <a:r>
                        <a:rPr lang="en-US" sz="1000" b="1" dirty="0">
                          <a:solidFill>
                            <a:srgbClr val="CCCCCC"/>
                          </a:solidFill>
                        </a:rPr>
                        <a:t>Lease liabilities (current)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890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66FF66"/>
                          </a:solidFill>
                        </a:rPr>
                        <a:t>+890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Lease</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13"/>
                  </a:ext>
                </a:extLst>
              </a:tr>
              <a:tr h="249182">
                <a:tc>
                  <a:txBody>
                    <a:bodyPr/>
                    <a:lstStyle/>
                    <a:p>
                      <a:pPr marL="0" indent="0" algn="l">
                        <a:buNone/>
                      </a:pPr>
                      <a:r>
                        <a:rPr lang="en-US" sz="1000" b="1" dirty="0">
                          <a:solidFill>
                            <a:srgbClr val="CCCCCC"/>
                          </a:solidFill>
                        </a:rPr>
                        <a:t>NET ASSETS / EQUITY</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3,650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3,640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FF4D4D"/>
                          </a:solidFill>
                        </a:rPr>
                        <a:t>−10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Net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1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80808"/>
        </a:solidFill>
        <a:effectLst/>
      </p:bgPr>
    </p:bg>
    <p:spTree>
      <p:nvGrpSpPr>
        <p:cNvPr id="1" name=""/>
        <p:cNvGrpSpPr/>
        <p:nvPr/>
      </p:nvGrpSpPr>
      <p:grpSpPr>
        <a:xfrm>
          <a:off x="0" y="0"/>
          <a:ext cx="0" cy="0"/>
          <a:chOff x="0" y="0"/>
          <a:chExt cx="0" cy="0"/>
        </a:xfrm>
      </p:grpSpPr>
      <p:sp>
        <p:nvSpPr>
          <p:cNvPr id="2" name="Shape 0"/>
          <p:cNvSpPr/>
          <p:nvPr/>
        </p:nvSpPr>
        <p:spPr>
          <a:xfrm>
            <a:off x="457200" y="256032"/>
            <a:ext cx="1371600" cy="256032"/>
          </a:xfrm>
          <a:prstGeom prst="roundRect">
            <a:avLst>
              <a:gd name="adj" fmla="val 17857"/>
            </a:avLst>
          </a:prstGeom>
          <a:solidFill>
            <a:srgbClr val="C8F400"/>
          </a:solidFill>
          <a:ln/>
        </p:spPr>
        <p:txBody>
          <a:bodyPr/>
          <a:lstStyle/>
          <a:p>
            <a:endParaRPr lang="en-GB"/>
          </a:p>
        </p:txBody>
      </p:sp>
      <p:sp>
        <p:nvSpPr>
          <p:cNvPr id="3" name="Text 1"/>
          <p:cNvSpPr/>
          <p:nvPr/>
        </p:nvSpPr>
        <p:spPr>
          <a:xfrm>
            <a:off x="457200" y="256032"/>
            <a:ext cx="1371600" cy="256032"/>
          </a:xfrm>
          <a:prstGeom prst="rect">
            <a:avLst/>
          </a:prstGeom>
          <a:noFill/>
          <a:ln/>
        </p:spPr>
        <p:txBody>
          <a:bodyPr wrap="square" lIns="0" tIns="0" rIns="0" bIns="0" rtlCol="0" anchor="ctr"/>
          <a:lstStyle/>
          <a:p>
            <a:pPr marL="0" indent="0" algn="ctr">
              <a:buNone/>
            </a:pPr>
            <a:r>
              <a:rPr lang="en-US" sz="900" b="1" dirty="0">
                <a:solidFill>
                  <a:srgbClr val="080808"/>
                </a:solidFill>
              </a:rPr>
              <a:t>CASE STUDY</a:t>
            </a:r>
            <a:endParaRPr lang="en-US" sz="900" dirty="0"/>
          </a:p>
        </p:txBody>
      </p:sp>
      <p:sp>
        <p:nvSpPr>
          <p:cNvPr id="4" name="Text 2"/>
          <p:cNvSpPr/>
          <p:nvPr/>
        </p:nvSpPr>
        <p:spPr>
          <a:xfrm>
            <a:off x="457200" y="548640"/>
            <a:ext cx="8229600" cy="457200"/>
          </a:xfrm>
          <a:prstGeom prst="rect">
            <a:avLst/>
          </a:prstGeom>
          <a:noFill/>
          <a:ln/>
        </p:spPr>
        <p:txBody>
          <a:bodyPr wrap="square" rtlCol="0" anchor="ctr"/>
          <a:lstStyle/>
          <a:p>
            <a:pPr marL="0" indent="0">
              <a:buNone/>
            </a:pPr>
            <a:r>
              <a:rPr lang="en-US" sz="2200" b="1" dirty="0">
                <a:solidFill>
                  <a:srgbClr val="FFFFFF"/>
                </a:solidFill>
              </a:rPr>
              <a:t>P&amp;L Comparison — M&amp;S Group</a:t>
            </a:r>
            <a:endParaRPr lang="en-US" sz="2200" dirty="0"/>
          </a:p>
        </p:txBody>
      </p:sp>
      <p:sp>
        <p:nvSpPr>
          <p:cNvPr id="5" name="Text 3"/>
          <p:cNvSpPr/>
          <p:nvPr/>
        </p:nvSpPr>
        <p:spPr>
          <a:xfrm>
            <a:off x="457200" y="1005840"/>
            <a:ext cx="8229600" cy="274320"/>
          </a:xfrm>
          <a:prstGeom prst="rect">
            <a:avLst/>
          </a:prstGeom>
          <a:noFill/>
          <a:ln/>
        </p:spPr>
        <p:txBody>
          <a:bodyPr wrap="square" rtlCol="0" anchor="ctr"/>
          <a:lstStyle/>
          <a:p>
            <a:pPr marL="0" indent="0">
              <a:buNone/>
            </a:pPr>
            <a:r>
              <a:rPr lang="en-US" sz="1000" i="1" dirty="0">
                <a:solidFill>
                  <a:srgbClr val="888888"/>
                </a:solidFill>
              </a:rPr>
              <a:t>Consolidated Income Statement (extracts) — FY ended 30 March 2024  |  £m</a:t>
            </a:r>
            <a:endParaRPr lang="en-US" sz="10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365760" y="1325880"/>
          <a:ext cx="8412480" cy="3331464"/>
        </p:xfrm>
        <a:graphic>
          <a:graphicData uri="http://schemas.openxmlformats.org/drawingml/2006/table">
            <a:tbl>
              <a:tblPr/>
              <a:tblGrid>
                <a:gridCol w="237744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05840">
                  <a:extLst>
                    <a:ext uri="{9D8B030D-6E8A-4147-A177-3AD203B41FA5}">
                      <a16:colId xmlns:a16="http://schemas.microsoft.com/office/drawing/2014/main" val="20003"/>
                    </a:ext>
                  </a:extLst>
                </a:gridCol>
                <a:gridCol w="2834640">
                  <a:extLst>
                    <a:ext uri="{9D8B030D-6E8A-4147-A177-3AD203B41FA5}">
                      <a16:colId xmlns:a16="http://schemas.microsoft.com/office/drawing/2014/main" val="20004"/>
                    </a:ext>
                  </a:extLst>
                </a:gridCol>
              </a:tblGrid>
              <a:tr h="256032">
                <a:tc>
                  <a:txBody>
                    <a:bodyPr/>
                    <a:lstStyle/>
                    <a:p>
                      <a:pPr marL="0" indent="0">
                        <a:buNone/>
                      </a:pPr>
                      <a:r>
                        <a:rPr lang="en-US" sz="1100" b="1" dirty="0">
                          <a:solidFill>
                            <a:srgbClr val="080808"/>
                          </a:solidFill>
                        </a:rPr>
                        <a:t>P&amp;L Line Item</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OLD FRS 102</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NEW FRS 102</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lgn="ctr">
                        <a:buNone/>
                      </a:pPr>
                      <a:r>
                        <a:rPr lang="en-US" sz="1100" b="1" dirty="0">
                          <a:solidFill>
                            <a:srgbClr val="080808"/>
                          </a:solidFill>
                        </a:rPr>
                        <a:t>Change £m</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tc>
                  <a:txBody>
                    <a:bodyPr/>
                    <a:lstStyle/>
                    <a:p>
                      <a:pPr marL="0" indent="0">
                        <a:buNone/>
                      </a:pPr>
                      <a:r>
                        <a:rPr lang="en-US" sz="1100" b="1" dirty="0">
                          <a:solidFill>
                            <a:srgbClr val="080808"/>
                          </a:solidFill>
                        </a:rPr>
                        <a:t>Commentary</a:t>
                      </a:r>
                      <a:endParaRPr lang="en-US" sz="11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C8F400"/>
                    </a:solidFill>
                  </a:tcPr>
                </a:tc>
                <a:extLst>
                  <a:ext uri="{0D108BD9-81ED-4DB2-BD59-A6C34878D82A}">
                    <a16:rowId xmlns:a16="http://schemas.microsoft.com/office/drawing/2014/main" val="10000"/>
                  </a:ext>
                </a:extLst>
              </a:tr>
              <a:tr h="256032">
                <a:tc>
                  <a:txBody>
                    <a:bodyPr/>
                    <a:lstStyle/>
                    <a:p>
                      <a:pPr marL="0" indent="0" algn="l">
                        <a:buNone/>
                      </a:pPr>
                      <a:r>
                        <a:rPr lang="en-US" sz="1000" dirty="0">
                          <a:solidFill>
                            <a:srgbClr val="CCCCCC"/>
                          </a:solidFill>
                        </a:rPr>
                        <a:t>Revenue</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13,040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13,090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66FF66"/>
                          </a:solidFill>
                        </a:rPr>
                        <a:t>+50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l">
                        <a:buNone/>
                      </a:pPr>
                      <a:r>
                        <a:rPr lang="en-US" sz="1000" dirty="0">
                          <a:solidFill>
                            <a:srgbClr val="CCCCCC"/>
                          </a:solidFill>
                        </a:rPr>
                        <a:t>Loyalty breakage now recognised earlier</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01"/>
                  </a:ext>
                </a:extLst>
              </a:tr>
              <a:tr h="256032">
                <a:tc>
                  <a:txBody>
                    <a:bodyPr/>
                    <a:lstStyle/>
                    <a:p>
                      <a:pPr marL="0" indent="0" algn="l">
                        <a:buNone/>
                      </a:pPr>
                      <a:r>
                        <a:rPr lang="en-US" sz="1000" dirty="0">
                          <a:solidFill>
                            <a:srgbClr val="CCCCCC"/>
                          </a:solidFill>
                        </a:rPr>
                        <a:t>Cost of sales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(8,430)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(8,430)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l">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2"/>
                  </a:ext>
                </a:extLst>
              </a:tr>
              <a:tr h="256032">
                <a:tc>
                  <a:txBody>
                    <a:bodyPr/>
                    <a:lstStyle/>
                    <a:p>
                      <a:pPr marL="0" indent="0" algn="l">
                        <a:buNone/>
                      </a:pPr>
                      <a:r>
                        <a:rPr lang="en-US" sz="1000" b="1" dirty="0">
                          <a:solidFill>
                            <a:srgbClr val="FFFFFF"/>
                          </a:solidFill>
                        </a:rPr>
                        <a:t>Gross profit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4,610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4,660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66FF66"/>
                          </a:solidFill>
                        </a:rPr>
                        <a:t>+50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l">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extLst>
                  <a:ext uri="{0D108BD9-81ED-4DB2-BD59-A6C34878D82A}">
                    <a16:rowId xmlns:a16="http://schemas.microsoft.com/office/drawing/2014/main" val="10003"/>
                  </a:ext>
                </a:extLst>
              </a:tr>
              <a:tr h="256032">
                <a:tc>
                  <a:txBody>
                    <a:bodyPr/>
                    <a:lstStyle/>
                    <a:p>
                      <a:pPr marL="0" indent="0" algn="l">
                        <a:buNone/>
                      </a:pPr>
                      <a:r>
                        <a:rPr lang="en-US" sz="1000" dirty="0">
                          <a:solidFill>
                            <a:srgbClr val="CCCCCC"/>
                          </a:solidFill>
                        </a:rPr>
                        <a:t>Operating lease charges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(680)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66FF66"/>
                          </a:solidFill>
                        </a:rPr>
                        <a:t>+680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l">
                        <a:buNone/>
                      </a:pPr>
                      <a:r>
                        <a:rPr lang="en-US" sz="1000" dirty="0">
                          <a:solidFill>
                            <a:srgbClr val="CCCCCC"/>
                          </a:solidFill>
                        </a:rPr>
                        <a:t>Replaced by depreciation + interest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4"/>
                  </a:ext>
                </a:extLst>
              </a:tr>
              <a:tr h="256032">
                <a:tc>
                  <a:txBody>
                    <a:bodyPr/>
                    <a:lstStyle/>
                    <a:p>
                      <a:pPr marL="0" indent="0" algn="l">
                        <a:buNone/>
                      </a:pPr>
                      <a:r>
                        <a:rPr lang="en-US" sz="1000" dirty="0">
                          <a:solidFill>
                            <a:srgbClr val="CCCCCC"/>
                          </a:solidFill>
                        </a:rPr>
                        <a:t>Depreciation (ROU assets)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(495)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FF4D4D"/>
                          </a:solidFill>
                        </a:rPr>
                        <a:t>−495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l">
                        <a:buNone/>
                      </a:pPr>
                      <a:r>
                        <a:rPr lang="en-US" sz="1000" dirty="0">
                          <a:solidFill>
                            <a:srgbClr val="CCCCCC"/>
                          </a:solidFill>
                        </a:rPr>
                        <a:t>New line: ROU asset depreciation</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05"/>
                  </a:ext>
                </a:extLst>
              </a:tr>
              <a:tr h="256032">
                <a:tc>
                  <a:txBody>
                    <a:bodyPr/>
                    <a:lstStyle/>
                    <a:p>
                      <a:pPr marL="0" indent="0" algn="l">
                        <a:buNone/>
                      </a:pPr>
                      <a:r>
                        <a:rPr lang="en-US" sz="1000" dirty="0">
                          <a:solidFill>
                            <a:srgbClr val="CCCCCC"/>
                          </a:solidFill>
                        </a:rPr>
                        <a:t>Other operating costs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(3,210)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(3,215)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FF4D4D"/>
                          </a:solidFill>
                        </a:rPr>
                        <a:t>−5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l">
                        <a:buNone/>
                      </a:pPr>
                      <a:r>
                        <a:rPr lang="en-US" sz="1000" dirty="0">
                          <a:solidFill>
                            <a:srgbClr val="CCCCCC"/>
                          </a:solidFill>
                        </a:rPr>
                        <a:t>ECL expense on receivables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6"/>
                  </a:ext>
                </a:extLst>
              </a:tr>
              <a:tr h="256032">
                <a:tc>
                  <a:txBody>
                    <a:bodyPr/>
                    <a:lstStyle/>
                    <a:p>
                      <a:pPr marL="0" indent="0" algn="l">
                        <a:buNone/>
                      </a:pPr>
                      <a:r>
                        <a:rPr lang="en-US" sz="1000" b="1" dirty="0">
                          <a:solidFill>
                            <a:srgbClr val="FFFFFF"/>
                          </a:solidFill>
                        </a:rPr>
                        <a:t>Operating Profit (EBIT)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720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950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66FF66"/>
                          </a:solidFill>
                        </a:rPr>
                        <a:t>+230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l">
                        <a:buNone/>
                      </a:pPr>
                      <a:r>
                        <a:rPr lang="en-US" sz="1000" b="1" dirty="0">
                          <a:solidFill>
                            <a:srgbClr val="FFFFFF"/>
                          </a:solidFill>
                        </a:rPr>
                        <a:t>↑ EBITDA but lease costs move below</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extLst>
                  <a:ext uri="{0D108BD9-81ED-4DB2-BD59-A6C34878D82A}">
                    <a16:rowId xmlns:a16="http://schemas.microsoft.com/office/drawing/2014/main" val="10007"/>
                  </a:ext>
                </a:extLst>
              </a:tr>
              <a:tr h="256032">
                <a:tc>
                  <a:txBody>
                    <a:bodyPr/>
                    <a:lstStyle/>
                    <a:p>
                      <a:pPr marL="0" indent="0" algn="l">
                        <a:buNone/>
                      </a:pPr>
                      <a:r>
                        <a:rPr lang="en-US" sz="1000" dirty="0">
                          <a:solidFill>
                            <a:srgbClr val="CCCCCC"/>
                          </a:solidFill>
                        </a:rPr>
                        <a:t>Finance costs – lease interest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CCCCCC"/>
                          </a:solidFill>
                        </a:rPr>
                        <a:t>(380)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ctr">
                        <a:buNone/>
                      </a:pPr>
                      <a:r>
                        <a:rPr lang="en-US" sz="1000" dirty="0">
                          <a:solidFill>
                            <a:srgbClr val="FF4D4D"/>
                          </a:solidFill>
                        </a:rPr>
                        <a:t>−380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tc>
                  <a:txBody>
                    <a:bodyPr/>
                    <a:lstStyle/>
                    <a:p>
                      <a:pPr marL="0" indent="0" algn="l">
                        <a:buNone/>
                      </a:pPr>
                      <a:r>
                        <a:rPr lang="en-US" sz="1000" dirty="0">
                          <a:solidFill>
                            <a:srgbClr val="CCCCCC"/>
                          </a:solidFill>
                        </a:rPr>
                        <a:t>New line: unwinding of lease liability</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51515"/>
                    </a:solidFill>
                  </a:tcPr>
                </a:tc>
                <a:extLst>
                  <a:ext uri="{0D108BD9-81ED-4DB2-BD59-A6C34878D82A}">
                    <a16:rowId xmlns:a16="http://schemas.microsoft.com/office/drawing/2014/main" val="10008"/>
                  </a:ext>
                </a:extLst>
              </a:tr>
              <a:tr h="256032">
                <a:tc>
                  <a:txBody>
                    <a:bodyPr/>
                    <a:lstStyle/>
                    <a:p>
                      <a:pPr marL="0" indent="0" algn="l">
                        <a:buNone/>
                      </a:pPr>
                      <a:r>
                        <a:rPr lang="en-US" sz="1000" dirty="0">
                          <a:solidFill>
                            <a:srgbClr val="CCCCCC"/>
                          </a:solidFill>
                        </a:rPr>
                        <a:t>Other finance costs</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(105)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(105)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l">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09"/>
                  </a:ext>
                </a:extLst>
              </a:tr>
              <a:tr h="256032">
                <a:tc>
                  <a:txBody>
                    <a:bodyPr/>
                    <a:lstStyle/>
                    <a:p>
                      <a:pPr marL="0" indent="0" algn="l">
                        <a:buNone/>
                      </a:pPr>
                      <a:r>
                        <a:rPr lang="en-US" sz="1000" b="1" dirty="0">
                          <a:solidFill>
                            <a:srgbClr val="FFFFFF"/>
                          </a:solidFill>
                        </a:rPr>
                        <a:t>Profit Before Tax</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615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465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4D4D"/>
                          </a:solidFill>
                        </a:rPr>
                        <a:t>−150</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l">
                        <a:buNone/>
                      </a:pPr>
                      <a:r>
                        <a:rPr lang="en-US" sz="1000" b="1" dirty="0">
                          <a:solidFill>
                            <a:srgbClr val="FFFFFF"/>
                          </a:solidFill>
                        </a:rPr>
                        <a:t>Net reduction after lease finance cost</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extLst>
                  <a:ext uri="{0D108BD9-81ED-4DB2-BD59-A6C34878D82A}">
                    <a16:rowId xmlns:a16="http://schemas.microsoft.com/office/drawing/2014/main" val="10010"/>
                  </a:ext>
                </a:extLst>
              </a:tr>
              <a:tr h="256032">
                <a:tc>
                  <a:txBody>
                    <a:bodyPr/>
                    <a:lstStyle/>
                    <a:p>
                      <a:pPr marL="0" indent="0" algn="l">
                        <a:buNone/>
                      </a:pPr>
                      <a:r>
                        <a:rPr lang="en-US" sz="1000" dirty="0">
                          <a:solidFill>
                            <a:srgbClr val="CCCCCC"/>
                          </a:solidFill>
                        </a:rPr>
                        <a:t>Tax charge (25%)</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(154)</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CCCCCC"/>
                          </a:solidFill>
                        </a:rPr>
                        <a:t>(116)</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ctr">
                        <a:buNone/>
                      </a:pPr>
                      <a:r>
                        <a:rPr lang="en-US" sz="1000" dirty="0">
                          <a:solidFill>
                            <a:srgbClr val="66FF66"/>
                          </a:solidFill>
                        </a:rPr>
                        <a:t>+38</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tc>
                  <a:txBody>
                    <a:bodyPr/>
                    <a:lstStyle/>
                    <a:p>
                      <a:pPr marL="0" indent="0" algn="l">
                        <a:buNone/>
                      </a:pP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91919"/>
                    </a:solidFill>
                  </a:tcPr>
                </a:tc>
                <a:extLst>
                  <a:ext uri="{0D108BD9-81ED-4DB2-BD59-A6C34878D82A}">
                    <a16:rowId xmlns:a16="http://schemas.microsoft.com/office/drawing/2014/main" val="10011"/>
                  </a:ext>
                </a:extLst>
              </a:tr>
              <a:tr h="256032">
                <a:tc>
                  <a:txBody>
                    <a:bodyPr/>
                    <a:lstStyle/>
                    <a:p>
                      <a:pPr marL="0" indent="0" algn="l">
                        <a:buNone/>
                      </a:pPr>
                      <a:r>
                        <a:rPr lang="en-US" sz="1000" b="1" dirty="0">
                          <a:solidFill>
                            <a:srgbClr val="FFFFFF"/>
                          </a:solidFill>
                        </a:rPr>
                        <a:t>Profit After Tax</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461</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FFFF"/>
                          </a:solidFill>
                        </a:rPr>
                        <a:t>349</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ctr">
                        <a:buNone/>
                      </a:pPr>
                      <a:r>
                        <a:rPr lang="en-US" sz="1000" b="1" dirty="0">
                          <a:solidFill>
                            <a:srgbClr val="FF4D4D"/>
                          </a:solidFill>
                        </a:rPr>
                        <a:t>−112</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tc>
                  <a:txBody>
                    <a:bodyPr/>
                    <a:lstStyle/>
                    <a:p>
                      <a:pPr marL="0" indent="0" algn="l">
                        <a:buNone/>
                      </a:pPr>
                      <a:r>
                        <a:rPr lang="en-US" sz="1000" b="1" dirty="0">
                          <a:solidFill>
                            <a:srgbClr val="FFFFFF"/>
                          </a:solidFill>
                        </a:rPr>
                        <a:t>Overall PAT reduces due to lease timing</a:t>
                      </a:r>
                      <a:endParaRPr lang="en-US" sz="1000" dirty="0"/>
                    </a:p>
                  </a:txBody>
                  <a:tcPr>
                    <a:lnL w="6350" cap="flat" cmpd="sng" algn="ctr">
                      <a:solidFill>
                        <a:srgbClr val="2A2A2A"/>
                      </a:solidFill>
                      <a:prstDash val="solid"/>
                      <a:round/>
                      <a:headEnd type="none" w="med" len="med"/>
                      <a:tailEnd type="none" w="med" len="med"/>
                    </a:lnL>
                    <a:lnR w="6350" cap="flat" cmpd="sng" algn="ctr">
                      <a:solidFill>
                        <a:srgbClr val="2A2A2A"/>
                      </a:solidFill>
                      <a:prstDash val="solid"/>
                      <a:round/>
                      <a:headEnd type="none" w="med" len="med"/>
                      <a:tailEnd type="none" w="med" len="med"/>
                    </a:lnR>
                    <a:lnT w="6350" cap="flat" cmpd="sng" algn="ctr">
                      <a:solidFill>
                        <a:srgbClr val="2A2A2A"/>
                      </a:solidFill>
                      <a:prstDash val="solid"/>
                      <a:round/>
                      <a:headEnd type="none" w="med" len="med"/>
                      <a:tailEnd type="none" w="med" len="med"/>
                    </a:lnT>
                    <a:lnB w="6350" cap="flat" cmpd="sng" algn="ctr">
                      <a:solidFill>
                        <a:srgbClr val="2A2A2A"/>
                      </a:solidFill>
                      <a:prstDash val="solid"/>
                      <a:round/>
                      <a:headEnd type="none" w="med" len="med"/>
                      <a:tailEnd type="none" w="med" len="med"/>
                    </a:lnB>
                    <a:solidFill>
                      <a:srgbClr val="1D1D1D"/>
                    </a:solidFill>
                  </a:tcPr>
                </a:tc>
                <a:extLst>
                  <a:ext uri="{0D108BD9-81ED-4DB2-BD59-A6C34878D82A}">
                    <a16:rowId xmlns:a16="http://schemas.microsoft.com/office/drawing/2014/main" val="10012"/>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11</TotalTime>
  <Words>1871</Words>
  <Application>Microsoft Office PowerPoint</Application>
  <PresentationFormat>On-screen Show (16:9)</PresentationFormat>
  <Paragraphs>362</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FRS 102 Amendments – Training Session</dc:title>
  <dc:subject>PptxGenJS Presentation</dc:subject>
  <dc:creator>PptxGenJS</dc:creator>
  <cp:lastModifiedBy>Qureshi, Usman</cp:lastModifiedBy>
  <cp:revision>1</cp:revision>
  <dcterms:created xsi:type="dcterms:W3CDTF">2026-06-24T11:31:54Z</dcterms:created>
  <dcterms:modified xsi:type="dcterms:W3CDTF">2026-06-24T12:06:11Z</dcterms:modified>
</cp:coreProperties>
</file>